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60" r:id="rId5"/>
    <p:sldId id="306" r:id="rId6"/>
    <p:sldId id="307" r:id="rId7"/>
    <p:sldId id="309" r:id="rId8"/>
    <p:sldId id="262" r:id="rId9"/>
    <p:sldId id="295" r:id="rId10"/>
    <p:sldId id="296" r:id="rId11"/>
    <p:sldId id="297" r:id="rId12"/>
    <p:sldId id="263" r:id="rId13"/>
    <p:sldId id="264" r:id="rId14"/>
    <p:sldId id="267" r:id="rId15"/>
    <p:sldId id="266" r:id="rId16"/>
    <p:sldId id="299" r:id="rId17"/>
    <p:sldId id="265" r:id="rId18"/>
    <p:sldId id="268" r:id="rId19"/>
    <p:sldId id="269" r:id="rId20"/>
    <p:sldId id="270" r:id="rId21"/>
    <p:sldId id="273" r:id="rId22"/>
    <p:sldId id="272" r:id="rId23"/>
    <p:sldId id="271" r:id="rId24"/>
    <p:sldId id="277" r:id="rId25"/>
    <p:sldId id="276" r:id="rId26"/>
    <p:sldId id="275" r:id="rId27"/>
    <p:sldId id="274" r:id="rId28"/>
    <p:sldId id="282" r:id="rId29"/>
    <p:sldId id="281" r:id="rId30"/>
    <p:sldId id="284" r:id="rId31"/>
    <p:sldId id="286" r:id="rId32"/>
    <p:sldId id="300" r:id="rId33"/>
    <p:sldId id="283" r:id="rId34"/>
    <p:sldId id="301" r:id="rId35"/>
    <p:sldId id="305" r:id="rId36"/>
    <p:sldId id="278" r:id="rId37"/>
    <p:sldId id="280" r:id="rId38"/>
    <p:sldId id="288" r:id="rId39"/>
    <p:sldId id="279" r:id="rId40"/>
    <p:sldId id="292" r:id="rId41"/>
    <p:sldId id="291" r:id="rId42"/>
    <p:sldId id="294" r:id="rId43"/>
    <p:sldId id="293" r:id="rId44"/>
    <p:sldId id="302" r:id="rId45"/>
    <p:sldId id="303" r:id="rId46"/>
    <p:sldId id="304" r:id="rId47"/>
    <p:sldId id="298" r:id="rId48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2AF7E66-4670-43A0-BC17-77B1B9DA4099}">
          <p14:sldIdLst>
            <p14:sldId id="256"/>
            <p14:sldId id="257"/>
            <p14:sldId id="258"/>
            <p14:sldId id="260"/>
            <p14:sldId id="306"/>
            <p14:sldId id="307"/>
            <p14:sldId id="309"/>
            <p14:sldId id="262"/>
            <p14:sldId id="295"/>
            <p14:sldId id="296"/>
            <p14:sldId id="297"/>
            <p14:sldId id="263"/>
            <p14:sldId id="264"/>
            <p14:sldId id="267"/>
            <p14:sldId id="266"/>
            <p14:sldId id="299"/>
            <p14:sldId id="265"/>
            <p14:sldId id="268"/>
            <p14:sldId id="269"/>
            <p14:sldId id="270"/>
            <p14:sldId id="273"/>
            <p14:sldId id="272"/>
            <p14:sldId id="271"/>
            <p14:sldId id="277"/>
            <p14:sldId id="276"/>
            <p14:sldId id="275"/>
            <p14:sldId id="274"/>
            <p14:sldId id="282"/>
            <p14:sldId id="281"/>
            <p14:sldId id="284"/>
            <p14:sldId id="286"/>
            <p14:sldId id="300"/>
            <p14:sldId id="283"/>
            <p14:sldId id="301"/>
            <p14:sldId id="305"/>
            <p14:sldId id="278"/>
            <p14:sldId id="280"/>
            <p14:sldId id="288"/>
            <p14:sldId id="279"/>
            <p14:sldId id="292"/>
            <p14:sldId id="291"/>
            <p14:sldId id="294"/>
            <p14:sldId id="293"/>
            <p14:sldId id="302"/>
            <p14:sldId id="303"/>
            <p14:sldId id="30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3E1"/>
    <a:srgbClr val="2D2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98" y="84"/>
      </p:cViewPr>
      <p:guideLst>
        <p:guide orient="horz" pos="2183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514BF-3A8E-48B5-8EC2-7B382FC8B5FF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031FC-CA41-47DF-A017-0DA2B5494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6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903-95D7-4F62-B597-E1E1B0E3E26A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97FC-CDF2-4056-BC86-2AB2F3DFA2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5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5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0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1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06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35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5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18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35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9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3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8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097FC-CDF2-4056-BC86-2AB2F3DFA2E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2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425"/>
            <a:ext cx="2412698" cy="660317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68" name="直接连接符 67"/>
          <p:cNvCxnSpPr/>
          <p:nvPr userDrawn="1"/>
        </p:nvCxnSpPr>
        <p:spPr bwMode="auto">
          <a:xfrm>
            <a:off x="0" y="769272"/>
            <a:ext cx="12192000" cy="29241"/>
          </a:xfrm>
          <a:prstGeom prst="line">
            <a:avLst/>
          </a:prstGeom>
          <a:solidFill>
            <a:srgbClr val="FFFFFF"/>
          </a:solidFill>
          <a:ln w="50800" cap="flat" cmpd="sng" algn="ctr">
            <a:solidFill>
              <a:srgbClr val="FFFF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0"/>
            <a:ext cx="3197101" cy="784225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6" name="直接连接符 3"/>
          <p:cNvCxnSpPr>
            <a:cxnSpLocks noChangeShapeType="1"/>
          </p:cNvCxnSpPr>
          <p:nvPr userDrawn="1"/>
        </p:nvCxnSpPr>
        <p:spPr bwMode="auto">
          <a:xfrm>
            <a:off x="0" y="784225"/>
            <a:ext cx="12192000" cy="0"/>
          </a:xfrm>
          <a:prstGeom prst="line">
            <a:avLst/>
          </a:prstGeom>
          <a:noFill/>
          <a:ln w="50800" algn="ctr">
            <a:solidFill>
              <a:srgbClr val="FFFF00">
                <a:alpha val="96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NULL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NULL"/><Relationship Id="rId4" Type="http://schemas.openxmlformats.org/officeDocument/2006/relationships/image" Target="../media/image48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50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5" Type="http://schemas.openxmlformats.org/officeDocument/2006/relationships/image" Target="../media/image54.png"/><Relationship Id="rId10" Type="http://schemas.openxmlformats.org/officeDocument/2006/relationships/image" Target="../media/image56.png"/><Relationship Id="rId9" Type="http://schemas.openxmlformats.org/officeDocument/2006/relationships/image" Target="../media/image55.png"/><Relationship Id="rId14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57.png"/><Relationship Id="rId10" Type="http://schemas.openxmlformats.org/officeDocument/2006/relationships/image" Target="NULL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1.png"/><Relationship Id="rId11" Type="http://schemas.openxmlformats.org/officeDocument/2006/relationships/image" Target="../media/image9.png"/><Relationship Id="rId5" Type="http://schemas.openxmlformats.org/officeDocument/2006/relationships/image" Target="../media/image410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NULL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NUL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NULL"/><Relationship Id="rId5" Type="http://schemas.openxmlformats.org/officeDocument/2006/relationships/image" Target="../media/image114.png"/><Relationship Id="rId10" Type="http://schemas.openxmlformats.org/officeDocument/2006/relationships/image" Target="NULL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2.png"/><Relationship Id="rId3" Type="http://schemas.openxmlformats.org/officeDocument/2006/relationships/image" Target="../media/image410.png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NULL"/><Relationship Id="rId5" Type="http://schemas.openxmlformats.org/officeDocument/2006/relationships/image" Target="../media/image610.png"/><Relationship Id="rId10" Type="http://schemas.openxmlformats.org/officeDocument/2006/relationships/image" Target="../media/image121.png"/><Relationship Id="rId4" Type="http://schemas.openxmlformats.org/officeDocument/2006/relationships/image" Target="../media/image511.png"/><Relationship Id="rId9" Type="http://schemas.openxmlformats.org/officeDocument/2006/relationships/image" Target="../media/image120.png"/><Relationship Id="rId1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0.png"/><Relationship Id="rId3" Type="http://schemas.openxmlformats.org/officeDocument/2006/relationships/image" Target="../media/image901.png"/><Relationship Id="rId21" Type="http://schemas.openxmlformats.org/officeDocument/2006/relationships/image" Target="../media/image1050.png"/><Relationship Id="rId12" Type="http://schemas.openxmlformats.org/officeDocument/2006/relationships/image" Target="../media/image960.png"/><Relationship Id="rId17" Type="http://schemas.openxmlformats.org/officeDocument/2006/relationships/image" Target="../media/image861.png"/><Relationship Id="rId7" Type="http://schemas.openxmlformats.org/officeDocument/2006/relationships/image" Target="../media/image930.png"/><Relationship Id="rId2" Type="http://schemas.openxmlformats.org/officeDocument/2006/relationships/image" Target="../media/image890.png"/><Relationship Id="rId16" Type="http://schemas.openxmlformats.org/officeDocument/2006/relationships/image" Target="../media/image1000.png"/><Relationship Id="rId20" Type="http://schemas.openxmlformats.org/officeDocument/2006/relationships/image" Target="../media/image104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50.png"/><Relationship Id="rId6" Type="http://schemas.openxmlformats.org/officeDocument/2006/relationships/image" Target="../media/image900.png"/><Relationship Id="rId15" Type="http://schemas.openxmlformats.org/officeDocument/2006/relationships/image" Target="../media/image990.png"/><Relationship Id="rId5" Type="http://schemas.openxmlformats.org/officeDocument/2006/relationships/image" Target="../media/image920.png"/><Relationship Id="rId10" Type="http://schemas.openxmlformats.org/officeDocument/2006/relationships/image" Target="../media/image940.png"/><Relationship Id="rId19" Type="http://schemas.openxmlformats.org/officeDocument/2006/relationships/image" Target="../media/image1030.png"/><Relationship Id="rId14" Type="http://schemas.openxmlformats.org/officeDocument/2006/relationships/image" Target="../media/image980.png"/><Relationship Id="rId4" Type="http://schemas.openxmlformats.org/officeDocument/2006/relationships/image" Target="../media/image910.png"/><Relationship Id="rId9" Type="http://schemas.openxmlformats.org/officeDocument/2006/relationships/image" Target="../media/image880.png"/><Relationship Id="rId22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160.png"/><Relationship Id="rId3" Type="http://schemas.openxmlformats.org/officeDocument/2006/relationships/image" Target="../media/image1060.png"/><Relationship Id="rId7" Type="http://schemas.openxmlformats.org/officeDocument/2006/relationships/image" Target="../media/image1100.png"/><Relationship Id="rId12" Type="http://schemas.openxmlformats.org/officeDocument/2006/relationships/image" Target="../media/image88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4" Type="http://schemas.openxmlformats.org/officeDocument/2006/relationships/image" Target="../media/image1070.png"/><Relationship Id="rId9" Type="http://schemas.openxmlformats.org/officeDocument/2006/relationships/image" Target="../media/image1120.png"/><Relationship Id="rId14" Type="http://schemas.openxmlformats.org/officeDocument/2006/relationships/image" Target="../media/image11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13" Type="http://schemas.openxmlformats.org/officeDocument/2006/relationships/image" Target="../media/image981.png"/><Relationship Id="rId18" Type="http://schemas.openxmlformats.org/officeDocument/2006/relationships/image" Target="../media/image1031.png"/><Relationship Id="rId3" Type="http://schemas.openxmlformats.org/officeDocument/2006/relationships/image" Target="../media/image881.png"/><Relationship Id="rId21" Type="http://schemas.openxmlformats.org/officeDocument/2006/relationships/image" Target="../media/image1200.png"/><Relationship Id="rId7" Type="http://schemas.openxmlformats.org/officeDocument/2006/relationships/image" Target="../media/image921.png"/><Relationship Id="rId12" Type="http://schemas.openxmlformats.org/officeDocument/2006/relationships/image" Target="../media/image971.png"/><Relationship Id="rId17" Type="http://schemas.openxmlformats.org/officeDocument/2006/relationships/image" Target="../media/image10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10.png"/><Relationship Id="rId20" Type="http://schemas.openxmlformats.org/officeDocument/2006/relationships/image" Target="../media/image10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1.png"/><Relationship Id="rId11" Type="http://schemas.openxmlformats.org/officeDocument/2006/relationships/image" Target="../media/image961.png"/><Relationship Id="rId5" Type="http://schemas.openxmlformats.org/officeDocument/2006/relationships/image" Target="../media/image902.png"/><Relationship Id="rId15" Type="http://schemas.openxmlformats.org/officeDocument/2006/relationships/image" Target="../media/image1001.png"/><Relationship Id="rId10" Type="http://schemas.openxmlformats.org/officeDocument/2006/relationships/image" Target="../media/image951.png"/><Relationship Id="rId19" Type="http://schemas.openxmlformats.org/officeDocument/2006/relationships/image" Target="../media/image1041.png"/><Relationship Id="rId4" Type="http://schemas.openxmlformats.org/officeDocument/2006/relationships/image" Target="../media/image891.png"/><Relationship Id="rId9" Type="http://schemas.openxmlformats.org/officeDocument/2006/relationships/image" Target="../media/image941.png"/><Relationship Id="rId14" Type="http://schemas.openxmlformats.org/officeDocument/2006/relationships/image" Target="../media/image9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22.png"/><Relationship Id="rId21" Type="http://schemas.openxmlformats.org/officeDocument/2006/relationships/image" Target="../media/image230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27.png"/><Relationship Id="rId5" Type="http://schemas.openxmlformats.org/officeDocument/2006/relationships/image" Target="NULL"/><Relationship Id="rId23" Type="http://schemas.openxmlformats.org/officeDocument/2006/relationships/image" Target="../media/image26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3.png"/><Relationship Id="rId14" Type="http://schemas.openxmlformats.org/officeDocument/2006/relationships/image" Target="../media/image24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1.png"/><Relationship Id="rId6" Type="http://schemas.openxmlformats.org/officeDocument/2006/relationships/image" Target="../media/image270.png"/><Relationship Id="rId15" Type="http://schemas.openxmlformats.org/officeDocument/2006/relationships/image" Target="../media/image271.png"/><Relationship Id="rId10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8" Type="http://schemas.openxmlformats.org/officeDocument/2006/relationships/image" Target="NULL"/><Relationship Id="rId3" Type="http://schemas.openxmlformats.org/officeDocument/2006/relationships/image" Target="../media/image170.png"/><Relationship Id="rId12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9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70403" y="78919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5028" y="827704"/>
                <a:ext cx="11476754" cy="546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5.5.1</a:t>
                </a:r>
                <a:r>
                  <a:rPr lang="zh-CN" altLang="en-US" sz="2800" b="1" dirty="0" smtClean="0">
                    <a:solidFill>
                      <a:srgbClr val="FFC000"/>
                    </a:solidFill>
                    <a:latin typeface="+mn-ea"/>
                  </a:rPr>
                  <a:t>   吸收塔的计算</a:t>
                </a:r>
                <a:endParaRPr lang="en-US" altLang="zh-CN" sz="28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endParaRPr lang="en-US" altLang="zh-CN" sz="28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）吸收塔：以连续接触操作的填料塔为例。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2</a:t>
                </a:r>
                <a:r>
                  <a:rPr lang="zh-CN" altLang="en-US" sz="2400" b="1" dirty="0">
                    <a:latin typeface="+mn-ea"/>
                  </a:rPr>
                  <a:t>）设计型计算：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    </a:t>
                </a:r>
                <a:r>
                  <a:rPr lang="zh-CN" altLang="en-US" sz="2400" b="1" dirty="0" smtClean="0">
                    <a:latin typeface="+mn-ea"/>
                  </a:rPr>
                  <a:t>流向，吸收剂用量，吸收液浓度，塔高和塔径。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3</a:t>
                </a:r>
                <a:r>
                  <a:rPr lang="zh-CN" altLang="en-US" sz="2400" b="1" dirty="0" smtClean="0">
                    <a:latin typeface="+mn-ea"/>
                  </a:rPr>
                  <a:t>）操作型计算：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 核算是否合用，当操作条件变化时吸收结果的变化情况。</a:t>
                </a:r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重点研究：低浓度的定态逆流吸收（摩尔分数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  </a:t>
                </a:r>
                <a:r>
                  <a:rPr lang="zh-CN" altLang="en-US" sz="2400" b="1" dirty="0">
                    <a:latin typeface="+mn-ea"/>
                  </a:rPr>
                  <a:t>①气相和液相</a:t>
                </a:r>
                <a:r>
                  <a:rPr lang="zh-CN" altLang="en-US" sz="2400" b="1" dirty="0" smtClean="0">
                    <a:latin typeface="+mn-ea"/>
                  </a:rPr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摩尔流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量</a:t>
                </a:r>
                <a:r>
                  <a:rPr lang="zh-CN" altLang="en-US" sz="2400" b="1" dirty="0">
                    <a:latin typeface="+mn-ea"/>
                  </a:rPr>
                  <a:t>近似不变。</a:t>
                </a:r>
                <a:r>
                  <a:rPr lang="zh-CN" altLang="en-US" sz="2400" b="1" dirty="0" smtClean="0">
                    <a:latin typeface="+mn-ea"/>
                  </a:rPr>
                  <a:t>② 吸收过程中温度近似不变。</a:t>
                </a:r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 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28" y="827704"/>
                <a:ext cx="11476754" cy="5463034"/>
              </a:xfrm>
              <a:prstGeom prst="rect">
                <a:avLst/>
              </a:prstGeom>
              <a:blipFill>
                <a:blip r:embed="rId2"/>
                <a:stretch>
                  <a:fillRect l="-1062" t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标注 3"/>
          <p:cNvSpPr/>
          <p:nvPr/>
        </p:nvSpPr>
        <p:spPr>
          <a:xfrm>
            <a:off x="3380508" y="5721994"/>
            <a:ext cx="1807589" cy="398825"/>
          </a:xfrm>
          <a:prstGeom prst="wedgeRoundRectCallout">
            <a:avLst>
              <a:gd name="adj1" fmla="val -22587"/>
              <a:gd name="adj2" fmla="val -126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恒摩尔流假设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884028" y="5721993"/>
            <a:ext cx="1281115" cy="398825"/>
          </a:xfrm>
          <a:prstGeom prst="wedgeRoundRectCallout">
            <a:avLst>
              <a:gd name="adj1" fmla="val -22587"/>
              <a:gd name="adj2" fmla="val -126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等温假设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200268" y="1612112"/>
            <a:ext cx="2789238" cy="4253790"/>
            <a:chOff x="806" y="825"/>
            <a:chExt cx="1757" cy="2637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806" y="825"/>
              <a:ext cx="1757" cy="2637"/>
              <a:chOff x="806" y="528"/>
              <a:chExt cx="1757" cy="2637"/>
            </a:xfrm>
          </p:grpSpPr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960" y="1344"/>
                <a:ext cx="336" cy="1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1776" y="1344"/>
                <a:ext cx="336" cy="1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2016" y="864"/>
                <a:ext cx="0" cy="48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1872" y="86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>
                <a:off x="1872" y="25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H="1">
                <a:off x="1632" y="264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 flipV="1">
                <a:off x="1632" y="1104"/>
                <a:ext cx="0" cy="15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H="1">
                <a:off x="1200" y="110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1200" y="110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1056" y="864"/>
                <a:ext cx="0" cy="48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H="1">
                <a:off x="2016" y="2544"/>
                <a:ext cx="0" cy="591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1094" y="3135"/>
                <a:ext cx="92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V="1">
                <a:off x="1095" y="2545"/>
                <a:ext cx="9" cy="60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200" y="254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854" y="528"/>
                <a:ext cx="538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/>
                  <a:t>Y</a:t>
                </a:r>
                <a:r>
                  <a:rPr lang="en-US" altLang="zh-CN" baseline="-25000" dirty="0"/>
                  <a:t>3   </a:t>
                </a:r>
                <a:endParaRPr lang="en-US" altLang="zh-CN" dirty="0"/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1142" y="768"/>
                <a:ext cx="329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X</a:t>
                </a:r>
                <a:r>
                  <a:rPr lang="en-US" altLang="zh-CN" baseline="-25000"/>
                  <a:t>2</a:t>
                </a:r>
                <a:endParaRPr lang="en-US" altLang="zh-CN" i="1"/>
              </a:p>
            </p:txBody>
          </p:sp>
          <p:sp>
            <p:nvSpPr>
              <p:cNvPr id="25" name="Text Box 20"/>
              <p:cNvSpPr txBox="1">
                <a:spLocks noChangeArrowheads="1"/>
              </p:cNvSpPr>
              <p:nvPr/>
            </p:nvSpPr>
            <p:spPr bwMode="auto">
              <a:xfrm>
                <a:off x="1632" y="537"/>
                <a:ext cx="329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X</a:t>
                </a:r>
                <a:r>
                  <a:rPr lang="en-US" altLang="zh-CN" baseline="-25000"/>
                  <a:t>1</a:t>
                </a:r>
                <a:endParaRPr lang="en-US" altLang="zh-CN" i="1"/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1968" y="537"/>
                <a:ext cx="538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Y</a:t>
                </a:r>
                <a:r>
                  <a:rPr lang="en-US" altLang="zh-CN" baseline="-25000"/>
                  <a:t>1   </a:t>
                </a:r>
                <a:endParaRPr lang="en-US" altLang="zh-CN"/>
              </a:p>
            </p:txBody>
          </p:sp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auto">
              <a:xfrm>
                <a:off x="2025" y="2769"/>
                <a:ext cx="538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Y</a:t>
                </a:r>
                <a:r>
                  <a:rPr lang="en-US" altLang="zh-CN" baseline="-25000"/>
                  <a:t>2</a:t>
                </a:r>
                <a:endParaRPr lang="en-US" altLang="zh-CN"/>
              </a:p>
            </p:txBody>
          </p:sp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1615" y="2583"/>
                <a:ext cx="329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/>
                  <a:t>X</a:t>
                </a:r>
                <a:r>
                  <a:rPr lang="en-US" altLang="zh-CN" baseline="-25000" dirty="0"/>
                  <a:t>2</a:t>
                </a:r>
                <a:endParaRPr lang="en-US" altLang="zh-CN" i="1" dirty="0"/>
              </a:p>
            </p:txBody>
          </p:sp>
          <p:sp>
            <p:nvSpPr>
              <p:cNvPr id="29" name="Text Box 24"/>
              <p:cNvSpPr txBox="1">
                <a:spLocks noChangeArrowheads="1"/>
              </p:cNvSpPr>
              <p:nvPr/>
            </p:nvSpPr>
            <p:spPr bwMode="auto">
              <a:xfrm>
                <a:off x="806" y="2560"/>
                <a:ext cx="538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/>
                  <a:t>Y</a:t>
                </a:r>
                <a:r>
                  <a:rPr lang="en-US" altLang="zh-CN" baseline="-25000" dirty="0"/>
                  <a:t>2</a:t>
                </a:r>
                <a:endParaRPr lang="en-US" altLang="zh-CN" dirty="0"/>
              </a:p>
            </p:txBody>
          </p:sp>
          <p:sp>
            <p:nvSpPr>
              <p:cNvPr id="30" name="Text Box 25"/>
              <p:cNvSpPr txBox="1">
                <a:spLocks noChangeArrowheads="1"/>
              </p:cNvSpPr>
              <p:nvPr/>
            </p:nvSpPr>
            <p:spPr bwMode="auto">
              <a:xfrm>
                <a:off x="1179" y="2554"/>
                <a:ext cx="329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X</a:t>
                </a:r>
                <a:r>
                  <a:rPr lang="en-US" altLang="zh-CN" baseline="-25000"/>
                  <a:t>3</a:t>
                </a:r>
                <a:endParaRPr lang="en-US" altLang="zh-CN" i="1"/>
              </a:p>
            </p:txBody>
          </p:sp>
        </p:grpSp>
        <p:sp>
          <p:nvSpPr>
            <p:cNvPr id="5" name="Text Box 26"/>
            <p:cNvSpPr txBox="1">
              <a:spLocks noChangeArrowheads="1"/>
            </p:cNvSpPr>
            <p:nvPr/>
          </p:nvSpPr>
          <p:spPr bwMode="auto">
            <a:xfrm>
              <a:off x="1824" y="1545"/>
              <a:ext cx="230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C</a:t>
              </a:r>
            </a:p>
          </p:txBody>
        </p:sp>
        <p:sp>
          <p:nvSpPr>
            <p:cNvPr id="6" name="Text Box 27"/>
            <p:cNvSpPr txBox="1">
              <a:spLocks noChangeArrowheads="1"/>
            </p:cNvSpPr>
            <p:nvPr/>
          </p:nvSpPr>
          <p:spPr bwMode="auto">
            <a:xfrm>
              <a:off x="1824" y="2553"/>
              <a:ext cx="336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D</a:t>
              </a:r>
            </a:p>
          </p:txBody>
        </p:sp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1008" y="1545"/>
              <a:ext cx="336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A</a:t>
              </a:r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1008" y="2553"/>
              <a:ext cx="336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B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50391" y="811915"/>
            <a:ext cx="152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思考题：</a:t>
            </a:r>
            <a:endParaRPr lang="en-US" altLang="zh-CN" sz="2400" b="1" dirty="0" smtClean="0"/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400" b="1" dirty="0" smtClean="0"/>
              <a:t> 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6634075" y="1612112"/>
            <a:ext cx="4423259" cy="3931519"/>
            <a:chOff x="5905304" y="1499449"/>
            <a:chExt cx="4423259" cy="3931519"/>
          </a:xfrm>
        </p:grpSpPr>
        <p:grpSp>
          <p:nvGrpSpPr>
            <p:cNvPr id="74" name="组合 73"/>
            <p:cNvGrpSpPr/>
            <p:nvPr/>
          </p:nvGrpSpPr>
          <p:grpSpPr>
            <a:xfrm>
              <a:off x="5905304" y="1499449"/>
              <a:ext cx="4423259" cy="3931519"/>
              <a:chOff x="6057704" y="1436646"/>
              <a:chExt cx="4423259" cy="3931519"/>
            </a:xfrm>
          </p:grpSpPr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6518563" y="5008332"/>
                <a:ext cx="33528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 flipH="1" flipV="1">
                <a:off x="6518558" y="1538517"/>
                <a:ext cx="5" cy="346452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 flipV="1">
                <a:off x="6518563" y="3420832"/>
                <a:ext cx="3657600" cy="1587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4"/>
              <p:cNvSpPr>
                <a:spLocks noChangeShapeType="1"/>
              </p:cNvSpPr>
              <p:nvPr/>
            </p:nvSpPr>
            <p:spPr bwMode="auto">
              <a:xfrm>
                <a:off x="6823363" y="2531832"/>
                <a:ext cx="762000" cy="63500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9"/>
              <p:cNvSpPr>
                <a:spLocks noChangeShapeType="1"/>
              </p:cNvSpPr>
              <p:nvPr/>
            </p:nvSpPr>
            <p:spPr bwMode="auto">
              <a:xfrm flipV="1">
                <a:off x="7585363" y="3166832"/>
                <a:ext cx="1219200" cy="82550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" name="Group 57"/>
              <p:cNvGrpSpPr>
                <a:grpSpLocks/>
              </p:cNvGrpSpPr>
              <p:nvPr/>
            </p:nvGrpSpPr>
            <p:grpSpPr bwMode="auto">
              <a:xfrm>
                <a:off x="6547145" y="2531833"/>
                <a:ext cx="403226" cy="2825750"/>
                <a:chOff x="2946" y="1104"/>
                <a:chExt cx="254" cy="2136"/>
              </a:xfrm>
            </p:grpSpPr>
            <p:sp>
              <p:nvSpPr>
                <p:cNvPr id="48" name="Line 42"/>
                <p:cNvSpPr>
                  <a:spLocks noChangeShapeType="1"/>
                </p:cNvSpPr>
                <p:nvPr/>
              </p:nvSpPr>
              <p:spPr bwMode="auto">
                <a:xfrm>
                  <a:off x="3120" y="1104"/>
                  <a:ext cx="0" cy="18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946" y="2961"/>
                  <a:ext cx="254" cy="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/>
                    <a:t>X</a:t>
                  </a:r>
                  <a:r>
                    <a:rPr lang="en-US" altLang="zh-CN" sz="1800" baseline="-25000" dirty="0"/>
                    <a:t>1</a:t>
                  </a:r>
                  <a:endParaRPr lang="en-US" altLang="zh-CN" sz="1800" i="1" dirty="0"/>
                </a:p>
              </p:txBody>
            </p:sp>
          </p:grpSp>
          <p:grpSp>
            <p:nvGrpSpPr>
              <p:cNvPr id="50" name="Group 58"/>
              <p:cNvGrpSpPr>
                <a:grpSpLocks/>
              </p:cNvGrpSpPr>
              <p:nvPr/>
            </p:nvGrpSpPr>
            <p:grpSpPr bwMode="auto">
              <a:xfrm>
                <a:off x="7383759" y="3166832"/>
                <a:ext cx="403226" cy="2201333"/>
                <a:chOff x="3473" y="1584"/>
                <a:chExt cx="254" cy="1664"/>
              </a:xfrm>
            </p:grpSpPr>
            <p:sp>
              <p:nvSpPr>
                <p:cNvPr id="51" name="Line 35"/>
                <p:cNvSpPr>
                  <a:spLocks noChangeShapeType="1"/>
                </p:cNvSpPr>
                <p:nvPr/>
              </p:nvSpPr>
              <p:spPr bwMode="auto">
                <a:xfrm>
                  <a:off x="3600" y="1584"/>
                  <a:ext cx="0" cy="13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473" y="2969"/>
                  <a:ext cx="254" cy="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/>
                    <a:t>X</a:t>
                  </a:r>
                  <a:r>
                    <a:rPr lang="en-US" altLang="zh-CN" sz="1800" baseline="-25000" dirty="0"/>
                    <a:t>2</a:t>
                  </a:r>
                  <a:endParaRPr lang="en-US" altLang="zh-CN" sz="1800" i="1" dirty="0"/>
                </a:p>
              </p:txBody>
            </p:sp>
          </p:grpSp>
          <p:grpSp>
            <p:nvGrpSpPr>
              <p:cNvPr id="53" name="Group 59"/>
              <p:cNvGrpSpPr>
                <a:grpSpLocks/>
              </p:cNvGrpSpPr>
              <p:nvPr/>
            </p:nvGrpSpPr>
            <p:grpSpPr bwMode="auto">
              <a:xfrm>
                <a:off x="8602962" y="3195936"/>
                <a:ext cx="1350966" cy="2147094"/>
                <a:chOff x="4241" y="1606"/>
                <a:chExt cx="851" cy="1623"/>
              </a:xfrm>
            </p:grpSpPr>
            <p:sp>
              <p:nvSpPr>
                <p:cNvPr id="54" name="Line 40"/>
                <p:cNvSpPr>
                  <a:spLocks noChangeShapeType="1"/>
                </p:cNvSpPr>
                <p:nvPr/>
              </p:nvSpPr>
              <p:spPr bwMode="auto">
                <a:xfrm>
                  <a:off x="4355" y="1606"/>
                  <a:ext cx="0" cy="13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241" y="2950"/>
                  <a:ext cx="254" cy="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/>
                    <a:t>X</a:t>
                  </a:r>
                  <a:r>
                    <a:rPr lang="en-US" altLang="zh-CN" sz="1800" baseline="-25000" dirty="0"/>
                    <a:t>3</a:t>
                  </a:r>
                  <a:endParaRPr lang="en-US" altLang="zh-CN" sz="1800" i="1" dirty="0"/>
                </a:p>
              </p:txBody>
            </p:sp>
            <p:sp>
              <p:nvSpPr>
                <p:cNvPr id="7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887" y="2935"/>
                  <a:ext cx="205" cy="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X</a:t>
                  </a:r>
                  <a:endParaRPr lang="en-US" altLang="zh-CN" sz="1800" i="1" dirty="0"/>
                </a:p>
              </p:txBody>
            </p:sp>
          </p:grpSp>
          <p:sp>
            <p:nvSpPr>
              <p:cNvPr id="56" name="Text Box 49"/>
              <p:cNvSpPr txBox="1">
                <a:spLocks noChangeArrowheads="1"/>
              </p:cNvSpPr>
              <p:nvPr/>
            </p:nvSpPr>
            <p:spPr bwMode="auto">
              <a:xfrm>
                <a:off x="6816425" y="2128001"/>
                <a:ext cx="36580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C</a:t>
                </a:r>
              </a:p>
            </p:txBody>
          </p:sp>
          <p:sp>
            <p:nvSpPr>
              <p:cNvPr id="57" name="Text Box 50"/>
              <p:cNvSpPr txBox="1">
                <a:spLocks noChangeArrowheads="1"/>
              </p:cNvSpPr>
              <p:nvPr/>
            </p:nvSpPr>
            <p:spPr bwMode="auto">
              <a:xfrm>
                <a:off x="7547260" y="2743230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D</a:t>
                </a:r>
              </a:p>
            </p:txBody>
          </p:sp>
          <p:sp>
            <p:nvSpPr>
              <p:cNvPr id="58" name="Text Box 51"/>
              <p:cNvSpPr txBox="1">
                <a:spLocks noChangeArrowheads="1"/>
              </p:cNvSpPr>
              <p:nvPr/>
            </p:nvSpPr>
            <p:spPr bwMode="auto">
              <a:xfrm>
                <a:off x="7280563" y="3865333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A</a:t>
                </a:r>
              </a:p>
            </p:txBody>
          </p:sp>
          <p:sp>
            <p:nvSpPr>
              <p:cNvPr id="59" name="Text Box 52"/>
              <p:cNvSpPr txBox="1">
                <a:spLocks noChangeArrowheads="1"/>
              </p:cNvSpPr>
              <p:nvPr/>
            </p:nvSpPr>
            <p:spPr bwMode="auto">
              <a:xfrm>
                <a:off x="8804563" y="2912833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6081395" y="2327439"/>
                    <a:ext cx="4523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文本框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395" y="2327439"/>
                    <a:ext cx="452367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直接连接符 61"/>
              <p:cNvCxnSpPr/>
              <p:nvPr/>
            </p:nvCxnSpPr>
            <p:spPr>
              <a:xfrm>
                <a:off x="6555186" y="2532536"/>
                <a:ext cx="26817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6497929" y="3968835"/>
                <a:ext cx="1119984" cy="1514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V="1">
                <a:off x="6484507" y="3174987"/>
                <a:ext cx="2278797" cy="1884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6081395" y="3020104"/>
                    <a:ext cx="4576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395" y="3020104"/>
                    <a:ext cx="45768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6057704" y="3769895"/>
                    <a:ext cx="4576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2" name="文本框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7704" y="3769895"/>
                    <a:ext cx="45768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/>
                  <p:cNvSpPr txBox="1"/>
                  <p:nvPr/>
                </p:nvSpPr>
                <p:spPr>
                  <a:xfrm>
                    <a:off x="9395409" y="3692028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3" name="文本框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5409" y="3692028"/>
                    <a:ext cx="108555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33" t="-222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6121503" y="1436646"/>
                    <a:ext cx="3938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1503" y="1436646"/>
                    <a:ext cx="39389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文本框 60"/>
            <p:cNvSpPr txBox="1"/>
            <p:nvPr/>
          </p:nvSpPr>
          <p:spPr>
            <a:xfrm>
              <a:off x="6035283" y="493090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6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96921" y="1578858"/>
            <a:ext cx="4281924" cy="3901336"/>
            <a:chOff x="508713" y="1838930"/>
            <a:chExt cx="4281924" cy="3901336"/>
          </a:xfrm>
        </p:grpSpPr>
        <p:cxnSp>
          <p:nvCxnSpPr>
            <p:cNvPr id="60" name="直接箭头连接符 59"/>
            <p:cNvCxnSpPr/>
            <p:nvPr/>
          </p:nvCxnSpPr>
          <p:spPr>
            <a:xfrm flipV="1">
              <a:off x="508713" y="4673687"/>
              <a:ext cx="938212" cy="1385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718645" y="1838930"/>
              <a:ext cx="4071992" cy="3901336"/>
              <a:chOff x="538303" y="1828878"/>
              <a:chExt cx="4071992" cy="3901336"/>
            </a:xfrm>
          </p:grpSpPr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1278220" y="2854821"/>
                <a:ext cx="533400" cy="193574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154361" y="2833960"/>
                <a:ext cx="533400" cy="193574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3421061" y="2059664"/>
                <a:ext cx="0" cy="774296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H="1">
                <a:off x="1548381" y="2467672"/>
                <a:ext cx="685800" cy="0"/>
              </a:xfrm>
              <a:prstGeom prst="line">
                <a:avLst/>
              </a:prstGeom>
              <a:noFill/>
              <a:ln w="25400">
                <a:solidFill>
                  <a:srgbClr val="00B0F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1548383" y="2467672"/>
                <a:ext cx="0" cy="387148"/>
              </a:xfrm>
              <a:prstGeom prst="line">
                <a:avLst/>
              </a:prstGeom>
              <a:noFill/>
              <a:ln w="25400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H="1">
                <a:off x="3495240" y="4776861"/>
                <a:ext cx="0" cy="953352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2216727" y="5730213"/>
                <a:ext cx="1274910" cy="0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659221" y="4790561"/>
                <a:ext cx="0" cy="682349"/>
              </a:xfrm>
              <a:prstGeom prst="line">
                <a:avLst/>
              </a:prstGeom>
              <a:noFill/>
              <a:ln w="25400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1567146" y="1925665"/>
                <a:ext cx="52228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X</a:t>
                </a:r>
                <a:r>
                  <a:rPr lang="en-US" altLang="zh-CN" baseline="-25000" dirty="0"/>
                  <a:t>3</a:t>
                </a:r>
                <a:endParaRPr lang="en-US" altLang="zh-CN" i="1" dirty="0"/>
              </a:p>
            </p:txBody>
          </p:sp>
          <p:sp>
            <p:nvSpPr>
              <p:cNvPr id="25" name="Text Box 20"/>
              <p:cNvSpPr txBox="1">
                <a:spLocks noChangeArrowheads="1"/>
              </p:cNvSpPr>
              <p:nvPr/>
            </p:nvSpPr>
            <p:spPr bwMode="auto">
              <a:xfrm>
                <a:off x="3426616" y="1828878"/>
                <a:ext cx="52228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X</a:t>
                </a:r>
                <a:r>
                  <a:rPr lang="en-US" altLang="zh-CN" baseline="-25000" dirty="0"/>
                  <a:t>2</a:t>
                </a:r>
                <a:endParaRPr lang="en-US" altLang="zh-CN" i="1" dirty="0"/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538303" y="4147912"/>
                <a:ext cx="642938" cy="522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/>
                  <a:t>Y</a:t>
                </a:r>
                <a:r>
                  <a:rPr lang="en-US" altLang="zh-CN" baseline="-25000" dirty="0"/>
                  <a:t>1   </a:t>
                </a:r>
                <a:endParaRPr lang="en-US" altLang="zh-CN" dirty="0"/>
              </a:p>
            </p:txBody>
          </p:sp>
          <p:sp>
            <p:nvSpPr>
              <p:cNvPr id="30" name="Text Box 25"/>
              <p:cNvSpPr txBox="1">
                <a:spLocks noChangeArrowheads="1"/>
              </p:cNvSpPr>
              <p:nvPr/>
            </p:nvSpPr>
            <p:spPr bwMode="auto">
              <a:xfrm>
                <a:off x="1113122" y="4870125"/>
                <a:ext cx="52228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X</a:t>
                </a:r>
                <a:r>
                  <a:rPr lang="en-US" altLang="zh-CN" baseline="-25000" dirty="0"/>
                  <a:t>1</a:t>
                </a:r>
                <a:endParaRPr lang="en-US" altLang="zh-CN" i="1" dirty="0"/>
              </a:p>
            </p:txBody>
          </p:sp>
          <p:sp>
            <p:nvSpPr>
              <p:cNvPr id="5" name="Text Box 26"/>
              <p:cNvSpPr txBox="1">
                <a:spLocks noChangeArrowheads="1"/>
              </p:cNvSpPr>
              <p:nvPr/>
            </p:nvSpPr>
            <p:spPr bwMode="auto">
              <a:xfrm flipH="1">
                <a:off x="3257107" y="2779611"/>
                <a:ext cx="43065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C</a:t>
                </a:r>
              </a:p>
            </p:txBody>
          </p:sp>
          <p:sp>
            <p:nvSpPr>
              <p:cNvPr id="6" name="Text Box 27"/>
              <p:cNvSpPr txBox="1">
                <a:spLocks noChangeArrowheads="1"/>
              </p:cNvSpPr>
              <p:nvPr/>
            </p:nvSpPr>
            <p:spPr bwMode="auto">
              <a:xfrm>
                <a:off x="3238792" y="4273561"/>
                <a:ext cx="533400" cy="638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D</a:t>
                </a:r>
              </a:p>
            </p:txBody>
          </p:sp>
          <p:sp>
            <p:nvSpPr>
              <p:cNvPr id="7" name="Text Box 28"/>
              <p:cNvSpPr txBox="1">
                <a:spLocks noChangeArrowheads="1"/>
              </p:cNvSpPr>
              <p:nvPr/>
            </p:nvSpPr>
            <p:spPr bwMode="auto">
              <a:xfrm>
                <a:off x="1361123" y="2833960"/>
                <a:ext cx="533400" cy="638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A</a:t>
                </a:r>
              </a:p>
            </p:txBody>
          </p:sp>
          <p:sp>
            <p:nvSpPr>
              <p:cNvPr id="8" name="Text Box 29"/>
              <p:cNvSpPr txBox="1">
                <a:spLocks noChangeArrowheads="1"/>
              </p:cNvSpPr>
              <p:nvPr/>
            </p:nvSpPr>
            <p:spPr bwMode="auto">
              <a:xfrm>
                <a:off x="1319211" y="4337310"/>
                <a:ext cx="533400" cy="638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B</a:t>
                </a:r>
              </a:p>
            </p:txBody>
          </p:sp>
          <p:cxnSp>
            <p:nvCxnSpPr>
              <p:cNvPr id="66" name="直接连接符 65"/>
              <p:cNvCxnSpPr>
                <a:stCxn id="20" idx="1"/>
              </p:cNvCxnSpPr>
              <p:nvPr/>
            </p:nvCxnSpPr>
            <p:spPr>
              <a:xfrm flipV="1">
                <a:off x="2216727" y="2475943"/>
                <a:ext cx="0" cy="3254271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>
              <a:xfrm flipV="1">
                <a:off x="1842638" y="2989420"/>
                <a:ext cx="710658" cy="486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538948" y="2989420"/>
                <a:ext cx="0" cy="129239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/>
              <p:nvPr/>
            </p:nvCxnSpPr>
            <p:spPr>
              <a:xfrm>
                <a:off x="2538948" y="4281811"/>
                <a:ext cx="615413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 Box 21"/>
              <p:cNvSpPr txBox="1">
                <a:spLocks noChangeArrowheads="1"/>
              </p:cNvSpPr>
              <p:nvPr/>
            </p:nvSpPr>
            <p:spPr bwMode="auto">
              <a:xfrm>
                <a:off x="2460121" y="3562762"/>
                <a:ext cx="642938" cy="522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Y</a:t>
                </a:r>
                <a:r>
                  <a:rPr lang="en-US" altLang="zh-CN" baseline="-25000" dirty="0"/>
                  <a:t>3</a:t>
                </a:r>
                <a:r>
                  <a:rPr lang="en-US" altLang="zh-CN" baseline="-25000" dirty="0" smtClean="0"/>
                  <a:t>   </a:t>
                </a:r>
                <a:endParaRPr lang="en-US" altLang="zh-CN" dirty="0"/>
              </a:p>
            </p:txBody>
          </p:sp>
          <p:sp>
            <p:nvSpPr>
              <p:cNvPr id="80" name="Text Box 19"/>
              <p:cNvSpPr txBox="1">
                <a:spLocks noChangeArrowheads="1"/>
              </p:cNvSpPr>
              <p:nvPr/>
            </p:nvSpPr>
            <p:spPr bwMode="auto">
              <a:xfrm>
                <a:off x="3478501" y="4820949"/>
                <a:ext cx="52228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X</a:t>
                </a:r>
                <a:r>
                  <a:rPr lang="en-US" altLang="zh-CN" baseline="-25000" dirty="0"/>
                  <a:t>3</a:t>
                </a:r>
                <a:endParaRPr lang="en-US" altLang="zh-CN" i="1" dirty="0"/>
              </a:p>
            </p:txBody>
          </p:sp>
          <p:cxnSp>
            <p:nvCxnSpPr>
              <p:cNvPr id="82" name="直接箭头连接符 81"/>
              <p:cNvCxnSpPr>
                <a:stCxn id="5" idx="1"/>
              </p:cNvCxnSpPr>
              <p:nvPr/>
            </p:nvCxnSpPr>
            <p:spPr>
              <a:xfrm>
                <a:off x="3687760" y="3041221"/>
                <a:ext cx="78725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 Box 21"/>
              <p:cNvSpPr txBox="1">
                <a:spLocks noChangeArrowheads="1"/>
              </p:cNvSpPr>
              <p:nvPr/>
            </p:nvSpPr>
            <p:spPr bwMode="auto">
              <a:xfrm>
                <a:off x="3967357" y="2483019"/>
                <a:ext cx="642938" cy="522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 dirty="0" smtClean="0"/>
                  <a:t>Y</a:t>
                </a:r>
                <a:r>
                  <a:rPr lang="en-US" altLang="zh-CN" baseline="-25000" dirty="0"/>
                  <a:t>2</a:t>
                </a:r>
                <a:r>
                  <a:rPr lang="en-US" altLang="zh-CN" baseline="-25000" dirty="0" smtClean="0"/>
                  <a:t>   </a:t>
                </a:r>
                <a:endParaRPr lang="en-US" altLang="zh-CN" dirty="0"/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250391" y="811915"/>
            <a:ext cx="152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400" b="1" dirty="0" smtClean="0"/>
              <a:t> 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54018" y="1870869"/>
            <a:ext cx="4233527" cy="3923747"/>
            <a:chOff x="6095036" y="1469598"/>
            <a:chExt cx="4233527" cy="3923747"/>
          </a:xfrm>
        </p:grpSpPr>
        <p:grpSp>
          <p:nvGrpSpPr>
            <p:cNvPr id="18" name="组合 17"/>
            <p:cNvGrpSpPr/>
            <p:nvPr/>
          </p:nvGrpSpPr>
          <p:grpSpPr>
            <a:xfrm>
              <a:off x="6095036" y="1469598"/>
              <a:ext cx="4233527" cy="3923747"/>
              <a:chOff x="6095036" y="1469598"/>
              <a:chExt cx="4233527" cy="3923747"/>
            </a:xfrm>
          </p:grpSpPr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6518563" y="5008332"/>
                <a:ext cx="33528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 flipH="1" flipV="1">
                <a:off x="6518558" y="1538517"/>
                <a:ext cx="5" cy="346452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 flipV="1">
                <a:off x="6518563" y="3420832"/>
                <a:ext cx="3657600" cy="1587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36"/>
              <p:cNvSpPr>
                <a:spLocks noChangeShapeType="1"/>
              </p:cNvSpPr>
              <p:nvPr/>
            </p:nvSpPr>
            <p:spPr bwMode="auto">
              <a:xfrm flipH="1">
                <a:off x="6518564" y="4429895"/>
                <a:ext cx="304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Text Box 43"/>
              <p:cNvSpPr txBox="1">
                <a:spLocks noChangeArrowheads="1"/>
              </p:cNvSpPr>
              <p:nvPr/>
            </p:nvSpPr>
            <p:spPr bwMode="auto">
              <a:xfrm>
                <a:off x="6114191" y="2262146"/>
                <a:ext cx="38985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/>
                  <a:t>Y</a:t>
                </a:r>
                <a:r>
                  <a:rPr lang="en-US" altLang="zh-CN" sz="1800" baseline="-25000" dirty="0"/>
                  <a:t>1</a:t>
                </a:r>
                <a:endParaRPr lang="en-US" altLang="zh-CN" sz="1800" i="1" dirty="0"/>
              </a:p>
            </p:txBody>
          </p:sp>
          <p:sp>
            <p:nvSpPr>
              <p:cNvPr id="42" name="Line 38"/>
              <p:cNvSpPr>
                <a:spLocks noChangeShapeType="1"/>
              </p:cNvSpPr>
              <p:nvPr/>
            </p:nvSpPr>
            <p:spPr bwMode="auto">
              <a:xfrm flipH="1">
                <a:off x="6518558" y="3665595"/>
                <a:ext cx="1066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 Box 44"/>
              <p:cNvSpPr txBox="1">
                <a:spLocks noChangeArrowheads="1"/>
              </p:cNvSpPr>
              <p:nvPr/>
            </p:nvSpPr>
            <p:spPr bwMode="auto">
              <a:xfrm>
                <a:off x="6095036" y="4242657"/>
                <a:ext cx="38985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/>
                  <a:t>Y</a:t>
                </a:r>
                <a:r>
                  <a:rPr lang="en-US" altLang="zh-CN" sz="1800" baseline="-25000" dirty="0"/>
                  <a:t>2</a:t>
                </a:r>
                <a:endParaRPr lang="en-US" altLang="zh-CN" sz="1800" i="1" dirty="0"/>
              </a:p>
            </p:txBody>
          </p:sp>
          <p:sp>
            <p:nvSpPr>
              <p:cNvPr id="48" name="Line 42"/>
              <p:cNvSpPr>
                <a:spLocks noChangeShapeType="1"/>
              </p:cNvSpPr>
              <p:nvPr/>
            </p:nvSpPr>
            <p:spPr bwMode="auto">
              <a:xfrm flipH="1">
                <a:off x="6831586" y="4427323"/>
                <a:ext cx="0" cy="5466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Text Box 46"/>
              <p:cNvSpPr txBox="1">
                <a:spLocks noChangeArrowheads="1"/>
              </p:cNvSpPr>
              <p:nvPr/>
            </p:nvSpPr>
            <p:spPr bwMode="auto">
              <a:xfrm>
                <a:off x="6547142" y="4988489"/>
                <a:ext cx="40267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X</a:t>
                </a:r>
                <a:r>
                  <a:rPr lang="en-US" altLang="zh-CN" sz="1800" baseline="-25000" dirty="0"/>
                  <a:t>2</a:t>
                </a:r>
                <a:endParaRPr lang="en-US" altLang="zh-CN" sz="1800" i="1" dirty="0"/>
              </a:p>
            </p:txBody>
          </p:sp>
          <p:sp>
            <p:nvSpPr>
              <p:cNvPr id="51" name="Line 35"/>
              <p:cNvSpPr>
                <a:spLocks noChangeShapeType="1"/>
              </p:cNvSpPr>
              <p:nvPr/>
            </p:nvSpPr>
            <p:spPr bwMode="auto">
              <a:xfrm>
                <a:off x="7585358" y="3685438"/>
                <a:ext cx="10" cy="13228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Text Box 47"/>
              <p:cNvSpPr txBox="1">
                <a:spLocks noChangeArrowheads="1"/>
              </p:cNvSpPr>
              <p:nvPr/>
            </p:nvSpPr>
            <p:spPr bwMode="auto">
              <a:xfrm>
                <a:off x="7369468" y="5010906"/>
                <a:ext cx="40267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X</a:t>
                </a:r>
                <a:r>
                  <a:rPr lang="en-US" altLang="zh-CN" sz="1800" baseline="-25000" dirty="0"/>
                  <a:t>3</a:t>
                </a:r>
                <a:endParaRPr lang="en-US" altLang="zh-CN" sz="1800" i="1" dirty="0"/>
              </a:p>
            </p:txBody>
          </p:sp>
          <p:sp>
            <p:nvSpPr>
              <p:cNvPr id="54" name="Line 40"/>
              <p:cNvSpPr>
                <a:spLocks noChangeShapeType="1"/>
              </p:cNvSpPr>
              <p:nvPr/>
            </p:nvSpPr>
            <p:spPr bwMode="auto">
              <a:xfrm flipH="1">
                <a:off x="8845705" y="2448885"/>
                <a:ext cx="0" cy="25620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Text Box 48"/>
              <p:cNvSpPr txBox="1">
                <a:spLocks noChangeArrowheads="1"/>
              </p:cNvSpPr>
              <p:nvPr/>
            </p:nvSpPr>
            <p:spPr bwMode="auto">
              <a:xfrm>
                <a:off x="8617824" y="5024013"/>
                <a:ext cx="40267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X</a:t>
                </a:r>
                <a:r>
                  <a:rPr lang="en-US" altLang="zh-CN" sz="1800" baseline="-25000" dirty="0"/>
                  <a:t>1</a:t>
                </a:r>
                <a:endParaRPr lang="en-US" altLang="zh-CN" sz="1800" i="1" dirty="0"/>
              </a:p>
            </p:txBody>
          </p:sp>
          <p:sp>
            <p:nvSpPr>
              <p:cNvPr id="58" name="Text Box 51"/>
              <p:cNvSpPr txBox="1">
                <a:spLocks noChangeArrowheads="1"/>
              </p:cNvSpPr>
              <p:nvPr/>
            </p:nvSpPr>
            <p:spPr bwMode="auto">
              <a:xfrm>
                <a:off x="7248548" y="3246252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A</a:t>
                </a:r>
              </a:p>
            </p:txBody>
          </p:sp>
          <p:sp>
            <p:nvSpPr>
              <p:cNvPr id="85" name="Text Box 43"/>
              <p:cNvSpPr txBox="1">
                <a:spLocks noChangeArrowheads="1"/>
              </p:cNvSpPr>
              <p:nvPr/>
            </p:nvSpPr>
            <p:spPr bwMode="auto">
              <a:xfrm>
                <a:off x="6112873" y="3395777"/>
                <a:ext cx="38985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Y</a:t>
                </a:r>
                <a:r>
                  <a:rPr lang="en-US" altLang="zh-CN" sz="1800" baseline="-25000" dirty="0"/>
                  <a:t>3</a:t>
                </a:r>
                <a:endParaRPr lang="en-US" altLang="zh-CN" sz="1800" i="1" dirty="0"/>
              </a:p>
            </p:txBody>
          </p:sp>
          <p:cxnSp>
            <p:nvCxnSpPr>
              <p:cNvPr id="87" name="直接连接符 86"/>
              <p:cNvCxnSpPr>
                <a:endCxn id="54" idx="0"/>
              </p:cNvCxnSpPr>
              <p:nvPr/>
            </p:nvCxnSpPr>
            <p:spPr>
              <a:xfrm>
                <a:off x="6518558" y="2448885"/>
                <a:ext cx="232714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48" idx="0"/>
              </p:cNvCxnSpPr>
              <p:nvPr/>
            </p:nvCxnSpPr>
            <p:spPr>
              <a:xfrm flipV="1">
                <a:off x="6831586" y="3665595"/>
                <a:ext cx="753772" cy="76172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 Box 51"/>
              <p:cNvSpPr txBox="1">
                <a:spLocks noChangeArrowheads="1"/>
              </p:cNvSpPr>
              <p:nvPr/>
            </p:nvSpPr>
            <p:spPr bwMode="auto">
              <a:xfrm>
                <a:off x="6566345" y="4020201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C</a:t>
                </a:r>
              </a:p>
            </p:txBody>
          </p:sp>
          <p:sp>
            <p:nvSpPr>
              <p:cNvPr id="95" name="Text Box 51"/>
              <p:cNvSpPr txBox="1">
                <a:spLocks noChangeArrowheads="1"/>
              </p:cNvSpPr>
              <p:nvPr/>
            </p:nvSpPr>
            <p:spPr bwMode="auto">
              <a:xfrm>
                <a:off x="8587227" y="1944452"/>
                <a:ext cx="5334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 smtClean="0">
                    <a:solidFill>
                      <a:schemeClr val="hlink"/>
                    </a:solidFill>
                    <a:latin typeface="黑体" pitchFamily="49" charset="-122"/>
                    <a:ea typeface="黑体" pitchFamily="49" charset="-122"/>
                  </a:rPr>
                  <a:t>B</a:t>
                </a:r>
                <a:endParaRPr lang="en-US" altLang="zh-CN" b="1" dirty="0">
                  <a:solidFill>
                    <a:schemeClr val="hlink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0" name="Text Box 43"/>
              <p:cNvSpPr txBox="1">
                <a:spLocks noChangeArrowheads="1"/>
              </p:cNvSpPr>
              <p:nvPr/>
            </p:nvSpPr>
            <p:spPr bwMode="auto">
              <a:xfrm>
                <a:off x="6127406" y="146959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Y</a:t>
                </a:r>
                <a:endParaRPr lang="en-US" altLang="zh-CN" sz="1800" i="1" dirty="0"/>
              </a:p>
            </p:txBody>
          </p:sp>
          <p:sp>
            <p:nvSpPr>
              <p:cNvPr id="53" name="Text Box 48"/>
              <p:cNvSpPr txBox="1">
                <a:spLocks noChangeArrowheads="1"/>
              </p:cNvSpPr>
              <p:nvPr/>
            </p:nvSpPr>
            <p:spPr bwMode="auto">
              <a:xfrm>
                <a:off x="9562076" y="4985527"/>
                <a:ext cx="3257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X</a:t>
                </a:r>
                <a:endParaRPr lang="en-US" altLang="zh-CN" sz="1800" i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 rot="20128756">
                    <a:off x="9243009" y="3754831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28756">
                    <a:off x="9243009" y="3754831"/>
                    <a:ext cx="1085554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747" b="-431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连接符 11"/>
              <p:cNvCxnSpPr>
                <a:stCxn id="58" idx="2"/>
              </p:cNvCxnSpPr>
              <p:nvPr/>
            </p:nvCxnSpPr>
            <p:spPr>
              <a:xfrm flipV="1">
                <a:off x="7515248" y="2453685"/>
                <a:ext cx="1338679" cy="131578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文本框 56"/>
            <p:cNvSpPr txBox="1"/>
            <p:nvPr/>
          </p:nvSpPr>
          <p:spPr>
            <a:xfrm>
              <a:off x="6185532" y="4894257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3516" y="827084"/>
                <a:ext cx="11475549" cy="5001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5.5.2.5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吸收剂用量与最小液气比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）吸收剂用量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如图若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zh-CN" alt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均已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知，逆流操作线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𝑨𝑩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的末端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而变化，那么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上移动。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结论：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用量减小时，吸收操作线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斜率变小，吸收液出口浓度变大。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吸收操作线靠近平衡线。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吸收推动力减小，吸收困难。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当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吸收剂用量减少到操作线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相交时，交点为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此时塔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底端推动力为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零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16" y="827084"/>
                <a:ext cx="11475549" cy="5001369"/>
              </a:xfrm>
              <a:prstGeom prst="rect">
                <a:avLst/>
              </a:prstGeom>
              <a:blipFill>
                <a:blip r:embed="rId2"/>
                <a:stretch>
                  <a:fillRect l="-956" t="-1463" b="-1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5565377" y="2990101"/>
            <a:ext cx="4851719" cy="3719906"/>
            <a:chOff x="6683077" y="1118924"/>
            <a:chExt cx="5261597" cy="4589280"/>
          </a:xfrm>
        </p:grpSpPr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7659886" y="1791085"/>
              <a:ext cx="2283635" cy="3535492"/>
              <a:chOff x="1715" y="1658"/>
              <a:chExt cx="1249" cy="2118"/>
            </a:xfrm>
          </p:grpSpPr>
          <p:sp>
            <p:nvSpPr>
              <p:cNvPr id="5" name="Line 3"/>
              <p:cNvSpPr>
                <a:spLocks noChangeShapeType="1"/>
              </p:cNvSpPr>
              <p:nvPr/>
            </p:nvSpPr>
            <p:spPr bwMode="auto">
              <a:xfrm flipV="1">
                <a:off x="1715" y="1900"/>
                <a:ext cx="1133" cy="1395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2737" y="1658"/>
                <a:ext cx="227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00" dirty="0"/>
                  <a:t>B</a:t>
                </a:r>
                <a:r>
                  <a:rPr lang="en-US" altLang="zh-CN" sz="1800" baseline="-25000" dirty="0"/>
                  <a:t>1</a:t>
                </a:r>
                <a:endParaRPr lang="en-US" altLang="zh-CN" sz="1800" dirty="0"/>
              </a:p>
            </p:txBody>
          </p:sp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2832" y="1920"/>
                <a:ext cx="0" cy="18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6683077" y="1118924"/>
              <a:ext cx="5261597" cy="4589280"/>
              <a:chOff x="1024" y="1440"/>
              <a:chExt cx="3275" cy="2351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1024" y="1440"/>
                <a:ext cx="3275" cy="2346"/>
                <a:chOff x="1024" y="1440"/>
                <a:chExt cx="3275" cy="2346"/>
              </a:xfrm>
            </p:grpSpPr>
            <p:grpSp>
              <p:nvGrpSpPr>
                <p:cNvPr id="12" name="Group 8"/>
                <p:cNvGrpSpPr>
                  <a:grpSpLocks/>
                </p:cNvGrpSpPr>
                <p:nvPr/>
              </p:nvGrpSpPr>
              <p:grpSpPr bwMode="auto">
                <a:xfrm>
                  <a:off x="1024" y="1440"/>
                  <a:ext cx="3275" cy="2346"/>
                  <a:chOff x="1024" y="1440"/>
                  <a:chExt cx="3275" cy="2346"/>
                </a:xfrm>
              </p:grpSpPr>
              <p:sp>
                <p:nvSpPr>
                  <p:cNvPr id="14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600"/>
                    <a:ext cx="2922" cy="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lg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440"/>
                    <a:ext cx="0" cy="21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lg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754"/>
                    <a:ext cx="2922" cy="184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987"/>
                    <a:ext cx="2587" cy="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70" y="1891"/>
                    <a:ext cx="250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r>
                      <a:rPr lang="en-US" altLang="zh-CN" sz="1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en-US" altLang="zh-CN" sz="18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9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4" y="3051"/>
                    <a:ext cx="250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r>
                      <a:rPr lang="en-US" altLang="zh-CN" sz="1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en-US" altLang="zh-CN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0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168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8" y="2948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400" dirty="0"/>
                      <a:t>A</a:t>
                    </a:r>
                  </a:p>
                </p:txBody>
              </p:sp>
              <p:sp>
                <p:nvSpPr>
                  <p:cNvPr id="22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2" y="2002"/>
                    <a:ext cx="614" cy="116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Line 1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24" y="3177"/>
                    <a:ext cx="8" cy="42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26" y="1777"/>
                    <a:ext cx="211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dirty="0"/>
                      <a:t>B</a:t>
                    </a:r>
                  </a:p>
                </p:txBody>
              </p:sp>
              <p:sp>
                <p:nvSpPr>
                  <p:cNvPr id="25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7" y="3509"/>
                    <a:ext cx="211" cy="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2400" dirty="0"/>
                      <a:t>0</a:t>
                    </a:r>
                  </a:p>
                </p:txBody>
              </p:sp>
              <p:sp>
                <p:nvSpPr>
                  <p:cNvPr id="27" name="Text Box 22"/>
                  <p:cNvSpPr txBox="1">
                    <a:spLocks noChangeArrowheads="1"/>
                  </p:cNvSpPr>
                  <p:nvPr/>
                </p:nvSpPr>
                <p:spPr bwMode="auto">
                  <a:xfrm flipH="1">
                    <a:off x="4043" y="3597"/>
                    <a:ext cx="256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28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6" y="1477"/>
                    <a:ext cx="195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/>
                      <a:t>Y</a:t>
                    </a:r>
                  </a:p>
                </p:txBody>
              </p:sp>
            </p:grpSp>
            <p:sp>
              <p:nvSpPr>
                <p:cNvPr id="1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513" y="3597"/>
                  <a:ext cx="250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r>
                    <a:rPr lang="en-US" altLang="zh-CN" sz="1800" baseline="-250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en-US" altLang="zh-CN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0" name="Text Box 25"/>
              <p:cNvSpPr txBox="1">
                <a:spLocks noChangeArrowheads="1"/>
              </p:cNvSpPr>
              <p:nvPr/>
            </p:nvSpPr>
            <p:spPr bwMode="auto">
              <a:xfrm>
                <a:off x="2112" y="3602"/>
                <a:ext cx="346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00" i="1" dirty="0" smtClean="0"/>
                  <a:t>X</a:t>
                </a:r>
                <a:r>
                  <a:rPr lang="en-US" altLang="zh-CN" sz="1800" baseline="-25000" dirty="0" smtClean="0"/>
                  <a:t>1</a:t>
                </a:r>
                <a:endParaRPr lang="en-US" altLang="zh-CN" sz="1800" dirty="0"/>
              </a:p>
            </p:txBody>
          </p:sp>
          <p:sp>
            <p:nvSpPr>
              <p:cNvPr id="11" name="Line 26"/>
              <p:cNvSpPr>
                <a:spLocks noChangeShapeType="1"/>
              </p:cNvSpPr>
              <p:nvPr/>
            </p:nvSpPr>
            <p:spPr bwMode="auto">
              <a:xfrm flipH="1">
                <a:off x="2256" y="2013"/>
                <a:ext cx="5" cy="15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7647033" y="2169740"/>
              <a:ext cx="3581486" cy="3145304"/>
              <a:chOff x="1732" y="1911"/>
              <a:chExt cx="2240" cy="1910"/>
            </a:xfrm>
          </p:grpSpPr>
          <p:sp>
            <p:nvSpPr>
              <p:cNvPr id="30" name="Line 28"/>
              <p:cNvSpPr>
                <a:spLocks noChangeShapeType="1"/>
              </p:cNvSpPr>
              <p:nvPr/>
            </p:nvSpPr>
            <p:spPr bwMode="auto">
              <a:xfrm flipV="1">
                <a:off x="1732" y="1911"/>
                <a:ext cx="2240" cy="143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29"/>
              <p:cNvSpPr>
                <a:spLocks noChangeShapeType="1"/>
              </p:cNvSpPr>
              <p:nvPr/>
            </p:nvSpPr>
            <p:spPr bwMode="auto">
              <a:xfrm>
                <a:off x="3968" y="1924"/>
                <a:ext cx="0" cy="18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11070751" y="5359096"/>
                  <a:ext cx="315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751" y="5359096"/>
                  <a:ext cx="31553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385" r="-1923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/>
            <p:cNvCxnSpPr/>
            <p:nvPr/>
          </p:nvCxnSpPr>
          <p:spPr>
            <a:xfrm flipV="1">
              <a:off x="8311409" y="2882715"/>
              <a:ext cx="3074877" cy="47362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991520" y="1828102"/>
              <a:ext cx="385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386961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 rot="19534467">
                <a:off x="9639308" y="3696316"/>
                <a:ext cx="1085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4467">
                <a:off x="9639308" y="3696316"/>
                <a:ext cx="1085554" cy="276999"/>
              </a:xfrm>
              <a:prstGeom prst="rect">
                <a:avLst/>
              </a:prstGeom>
              <a:blipFill>
                <a:blip r:embed="rId4"/>
                <a:stretch>
                  <a:fillRect l="-2890" b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/>
          <p:cNvGrpSpPr/>
          <p:nvPr/>
        </p:nvGrpSpPr>
        <p:grpSpPr>
          <a:xfrm>
            <a:off x="10415686" y="932158"/>
            <a:ext cx="1699956" cy="2122467"/>
            <a:chOff x="4536322" y="1582799"/>
            <a:chExt cx="3288822" cy="4167018"/>
          </a:xfrm>
        </p:grpSpPr>
        <p:grpSp>
          <p:nvGrpSpPr>
            <p:cNvPr id="39" name="组合 38"/>
            <p:cNvGrpSpPr/>
            <p:nvPr/>
          </p:nvGrpSpPr>
          <p:grpSpPr>
            <a:xfrm>
              <a:off x="4703544" y="1582799"/>
              <a:ext cx="3121600" cy="4167018"/>
              <a:chOff x="3945899" y="1325163"/>
              <a:chExt cx="3121600" cy="4167018"/>
            </a:xfrm>
            <a:noFill/>
          </p:grpSpPr>
          <p:sp>
            <p:nvSpPr>
              <p:cNvPr id="46" name="矩形 45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"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7" name="文本框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5"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直接箭头连接符 57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/>
              <p:cNvSpPr txBox="1"/>
              <p:nvPr/>
            </p:nvSpPr>
            <p:spPr>
              <a:xfrm>
                <a:off x="4825509" y="3353563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6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9635" y="822960"/>
                <a:ext cx="11534502" cy="5457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 smtClean="0">
                    <a:latin typeface="+mn-ea"/>
                  </a:rPr>
                  <a:t>（</a:t>
                </a:r>
                <a:r>
                  <a:rPr lang="en-US" altLang="zh-CN" sz="26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600" b="1" dirty="0" smtClean="0">
                    <a:latin typeface="+mn-ea"/>
                  </a:rPr>
                  <a:t>）最小液气比</a:t>
                </a:r>
                <a:endParaRPr lang="en-US" altLang="zh-CN" sz="2600" b="1" dirty="0" smtClean="0">
                  <a:latin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① 定义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针对一定的分离任务、操作条件和吸收物系，当塔内某截面吸收推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动力为零时，达到分离程度所需塔高为无穷大，此时的吸收操作的液气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比为最小液气比，以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表示。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对应的吸收剂用量为最小吸收剂用量，以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表示 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图解法：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图中红线的斜率：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若平衡关系符合亨利定律，则：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5" y="822960"/>
                <a:ext cx="11534502" cy="5457841"/>
              </a:xfrm>
              <a:prstGeom prst="rect">
                <a:avLst/>
              </a:prstGeom>
              <a:blipFill>
                <a:blip r:embed="rId2"/>
                <a:stretch>
                  <a:fillRect l="-951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6596742" y="3715226"/>
            <a:ext cx="4724270" cy="2780294"/>
            <a:chOff x="6596742" y="3715226"/>
            <a:chExt cx="4724270" cy="2780294"/>
          </a:xfrm>
        </p:grpSpPr>
        <p:grpSp>
          <p:nvGrpSpPr>
            <p:cNvPr id="2" name="组合 1"/>
            <p:cNvGrpSpPr/>
            <p:nvPr/>
          </p:nvGrpSpPr>
          <p:grpSpPr>
            <a:xfrm>
              <a:off x="6596742" y="3715226"/>
              <a:ext cx="4724270" cy="2780294"/>
              <a:chOff x="6596742" y="3715226"/>
              <a:chExt cx="4724270" cy="2780294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6596742" y="3715226"/>
                <a:ext cx="4724270" cy="2780294"/>
                <a:chOff x="1024" y="1333"/>
                <a:chExt cx="3304" cy="2617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1024" y="1333"/>
                  <a:ext cx="3304" cy="2612"/>
                  <a:chOff x="1024" y="1333"/>
                  <a:chExt cx="3304" cy="2612"/>
                </a:xfrm>
              </p:grpSpPr>
              <p:grpSp>
                <p:nvGrpSpPr>
                  <p:cNvPr id="8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1024" y="1333"/>
                    <a:ext cx="3304" cy="2612"/>
                    <a:chOff x="1024" y="1333"/>
                    <a:chExt cx="3304" cy="2612"/>
                  </a:xfrm>
                </p:grpSpPr>
                <p:sp>
                  <p:nvSpPr>
                    <p:cNvPr id="10" name="Line 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600"/>
                      <a:ext cx="2922" cy="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lg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" name="Line 1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440"/>
                      <a:ext cx="0" cy="21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lg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" name="Line 1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754"/>
                      <a:ext cx="2922" cy="18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" name="Line 1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987"/>
                      <a:ext cx="2587" cy="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40" y="1826"/>
                      <a:ext cx="291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altLang="zh-CN" sz="180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4" y="3051"/>
                      <a:ext cx="281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altLang="zh-CN" sz="180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altLang="zh-CN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168"/>
                      <a:ext cx="28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98" y="2948"/>
                      <a:ext cx="25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2400" dirty="0"/>
                        <a:t>A</a:t>
                      </a:r>
                    </a:p>
                  </p:txBody>
                </p:sp>
                <p:sp>
                  <p:nvSpPr>
                    <p:cNvPr id="18" name="Line 1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2" y="2002"/>
                      <a:ext cx="614" cy="1166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" name="Line 18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24" y="3177"/>
                      <a:ext cx="8" cy="42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24" y="1627"/>
                      <a:ext cx="237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dirty="0"/>
                        <a:t>B</a:t>
                      </a:r>
                    </a:p>
                  </p:txBody>
                </p:sp>
                <p:sp>
                  <p:nvSpPr>
                    <p:cNvPr id="21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7" y="3509"/>
                      <a:ext cx="237" cy="4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2400" dirty="0"/>
                        <a:t>0</a:t>
                      </a:r>
                    </a:p>
                  </p:txBody>
                </p:sp>
                <p:sp>
                  <p:nvSpPr>
                    <p:cNvPr id="23" name="Text Box 22"/>
                    <p:cNvSpPr txBox="1">
                      <a:spLocks noChangeArrowheads="1"/>
                    </p:cNvSpPr>
                    <p:nvPr/>
                  </p:nvSpPr>
                  <p:spPr bwMode="auto">
                    <a:xfrm flipH="1">
                      <a:off x="4043" y="3597"/>
                      <a:ext cx="285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p:txBody>
                </p:sp>
                <p:sp>
                  <p:nvSpPr>
                    <p:cNvPr id="24" name="Text 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44" y="1333"/>
                      <a:ext cx="219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/>
                        <a:t>Y</a:t>
                      </a:r>
                    </a:p>
                  </p:txBody>
                </p:sp>
              </p:grpSp>
              <p:sp>
                <p:nvSpPr>
                  <p:cNvPr id="9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3" y="3597"/>
                    <a:ext cx="328" cy="34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  <a:r>
                      <a:rPr lang="en-US" altLang="zh-CN" sz="1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en-US" altLang="zh-CN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112" y="3602"/>
                  <a:ext cx="363" cy="3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X</a:t>
                  </a:r>
                  <a:r>
                    <a:rPr lang="en-US" altLang="zh-CN" sz="1800" baseline="-25000" dirty="0" smtClean="0"/>
                    <a:t>1</a:t>
                  </a:r>
                  <a:endParaRPr lang="en-US" altLang="zh-CN" sz="1800" dirty="0"/>
                </a:p>
              </p:txBody>
            </p:sp>
            <p:sp>
              <p:nvSpPr>
                <p:cNvPr id="7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256" y="2013"/>
                  <a:ext cx="5" cy="15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2"/>
              <p:cNvGrpSpPr>
                <a:grpSpLocks/>
              </p:cNvGrpSpPr>
              <p:nvPr/>
            </p:nvGrpSpPr>
            <p:grpSpPr bwMode="auto">
              <a:xfrm>
                <a:off x="7455196" y="4033663"/>
                <a:ext cx="1927027" cy="2087017"/>
                <a:chOff x="1679" y="1517"/>
                <a:chExt cx="1465" cy="1920"/>
              </a:xfrm>
            </p:grpSpPr>
            <p:sp>
              <p:nvSpPr>
                <p:cNvPr id="26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1679" y="1874"/>
                  <a:ext cx="1153" cy="1158"/>
                </a:xfrm>
                <a:prstGeom prst="line">
                  <a:avLst/>
                </a:prstGeom>
                <a:noFill/>
                <a:ln w="381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2711" y="1517"/>
                  <a:ext cx="433" cy="3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dirty="0"/>
                    <a:t>B</a:t>
                  </a:r>
                  <a:r>
                    <a:rPr lang="en-US" altLang="zh-CN" sz="1800" baseline="-25000" dirty="0"/>
                    <a:t>1</a:t>
                  </a:r>
                  <a:endParaRPr lang="en-US" altLang="zh-CN" sz="1800" dirty="0"/>
                </a:p>
              </p:txBody>
            </p:sp>
            <p:sp>
              <p:nvSpPr>
                <p:cNvPr id="28" name="Line 5"/>
                <p:cNvSpPr>
                  <a:spLocks noChangeShapeType="1"/>
                </p:cNvSpPr>
                <p:nvPr/>
              </p:nvSpPr>
              <p:spPr bwMode="auto">
                <a:xfrm>
                  <a:off x="2832" y="1920"/>
                  <a:ext cx="16" cy="15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27"/>
              <p:cNvGrpSpPr>
                <a:grpSpLocks/>
              </p:cNvGrpSpPr>
              <p:nvPr/>
            </p:nvGrpSpPr>
            <p:grpSpPr bwMode="auto">
              <a:xfrm>
                <a:off x="7466439" y="4410034"/>
                <a:ext cx="3218284" cy="1710546"/>
                <a:chOff x="1708" y="1911"/>
                <a:chExt cx="2264" cy="1665"/>
              </a:xfrm>
            </p:grpSpPr>
            <p:sp>
              <p:nvSpPr>
                <p:cNvPr id="30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708" y="1911"/>
                  <a:ext cx="2264" cy="123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29"/>
                <p:cNvSpPr>
                  <a:spLocks noChangeShapeType="1"/>
                </p:cNvSpPr>
                <p:nvPr/>
              </p:nvSpPr>
              <p:spPr bwMode="auto">
                <a:xfrm>
                  <a:off x="3968" y="1924"/>
                  <a:ext cx="4" cy="16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10456906" y="4007728"/>
                <a:ext cx="373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10521269" y="6126868"/>
                  <a:ext cx="315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1269" y="6126868"/>
                  <a:ext cx="31553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923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3634080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 rot="19843607">
                <a:off x="10663730" y="4187608"/>
                <a:ext cx="1085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43607">
                <a:off x="10663730" y="4187608"/>
                <a:ext cx="1085554" cy="276999"/>
              </a:xfrm>
              <a:prstGeom prst="rect">
                <a:avLst/>
              </a:prstGeom>
              <a:blipFill>
                <a:blip r:embed="rId4"/>
                <a:stretch>
                  <a:fillRect l="-2793" b="-3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/>
          <p:cNvGrpSpPr/>
          <p:nvPr/>
        </p:nvGrpSpPr>
        <p:grpSpPr>
          <a:xfrm>
            <a:off x="10415686" y="932158"/>
            <a:ext cx="1699956" cy="2122467"/>
            <a:chOff x="4536322" y="1582799"/>
            <a:chExt cx="3288822" cy="4167018"/>
          </a:xfrm>
        </p:grpSpPr>
        <p:grpSp>
          <p:nvGrpSpPr>
            <p:cNvPr id="38" name="组合 37"/>
            <p:cNvGrpSpPr/>
            <p:nvPr/>
          </p:nvGrpSpPr>
          <p:grpSpPr>
            <a:xfrm>
              <a:off x="4703544" y="1582799"/>
              <a:ext cx="3121600" cy="4167018"/>
              <a:chOff x="3945899" y="1325163"/>
              <a:chExt cx="3121600" cy="4167018"/>
            </a:xfrm>
            <a:noFill/>
          </p:grpSpPr>
          <p:sp>
            <p:nvSpPr>
              <p:cNvPr id="43" name="矩形 42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"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5"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4825509" y="3353563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本框 40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8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38335" y="820489"/>
                <a:ext cx="11560628" cy="5707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③</a:t>
                </a:r>
                <a:r>
                  <a:rPr lang="zh-CN" altLang="en-US" sz="2400" b="1" dirty="0">
                    <a:latin typeface="+mn-ea"/>
                  </a:rPr>
                  <a:t>特例</a:t>
                </a:r>
                <a:r>
                  <a:rPr lang="zh-CN" altLang="en-US" sz="2400" b="1" dirty="0" smtClean="0">
                    <a:latin typeface="+mn-ea"/>
                  </a:rPr>
                  <a:t>：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  </a:t>
                </a:r>
                <a:r>
                  <a:rPr lang="zh-CN" altLang="en-US" sz="2400" b="1" dirty="0" smtClean="0">
                    <a:latin typeface="+mn-ea"/>
                  </a:rPr>
                  <a:t>当平衡线为图中所示的上凸形状时，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在操作线随液气比减小而靠近平衡线时，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会出现和相平衡线相切的情况。</a:t>
                </a:r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解决方法</a:t>
                </a:r>
                <a:r>
                  <a:rPr lang="zh-CN" alt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：</a:t>
                </a:r>
                <a:endParaRPr lang="en-US" altLang="zh-CN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过</a:t>
                </a: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点</a:t>
                </a: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作相平衡</a:t>
                </a: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线的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切线，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与水平线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相交于点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sz="2400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zh-CN" altLang="en-US" sz="24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则：</a:t>
                </a:r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  <a:p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思考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sym typeface="Wingdings" panose="05000000000000000000" pitchFamily="2" charset="2"/>
                  </a:rPr>
                  <a:t>：</a:t>
                </a:r>
                <a:r>
                  <a:rPr lang="zh-CN" altLang="en-US" sz="26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）最小液气比中的气液平衡一定发生在塔底吗？</a:t>
                </a:r>
                <a:endParaRPr lang="en-US" altLang="zh-CN" sz="2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6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  （</a:t>
                </a:r>
                <a:r>
                  <a:rPr lang="en-US" altLang="zh-CN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图中所示塔吸收推动力为零的截面在哪？       </a:t>
                </a:r>
                <a:endParaRPr lang="zh-CN" altLang="en-US" sz="2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5" y="820489"/>
                <a:ext cx="11560628" cy="5707268"/>
              </a:xfrm>
              <a:prstGeom prst="rect">
                <a:avLst/>
              </a:prstGeom>
              <a:blipFill>
                <a:blip r:embed="rId2"/>
                <a:stretch>
                  <a:fillRect l="-1002" t="-855" b="-2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6960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0361467" y="894059"/>
            <a:ext cx="1699956" cy="2122467"/>
            <a:chOff x="4536322" y="1582799"/>
            <a:chExt cx="3288822" cy="4167018"/>
          </a:xfrm>
        </p:grpSpPr>
        <p:grpSp>
          <p:nvGrpSpPr>
            <p:cNvPr id="38" name="组合 37"/>
            <p:cNvGrpSpPr/>
            <p:nvPr/>
          </p:nvGrpSpPr>
          <p:grpSpPr>
            <a:xfrm>
              <a:off x="4703544" y="1582799"/>
              <a:ext cx="3121600" cy="4167018"/>
              <a:chOff x="3945899" y="1325163"/>
              <a:chExt cx="3121600" cy="4167018"/>
            </a:xfrm>
            <a:noFill/>
          </p:grpSpPr>
          <p:sp>
            <p:nvSpPr>
              <p:cNvPr id="43" name="矩形 42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217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4825509" y="3353563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本框 40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5358" y="1365886"/>
            <a:ext cx="4073297" cy="3857155"/>
            <a:chOff x="5935358" y="1365886"/>
            <a:chExt cx="4073297" cy="3857155"/>
          </a:xfrm>
        </p:grpSpPr>
        <p:grpSp>
          <p:nvGrpSpPr>
            <p:cNvPr id="15" name="组合 14"/>
            <p:cNvGrpSpPr/>
            <p:nvPr/>
          </p:nvGrpSpPr>
          <p:grpSpPr>
            <a:xfrm>
              <a:off x="5935358" y="1365886"/>
              <a:ext cx="4073297" cy="3857155"/>
              <a:chOff x="5936153" y="1532141"/>
              <a:chExt cx="4073297" cy="38571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8464970" y="5035402"/>
                    <a:ext cx="724494" cy="2891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970" y="5035402"/>
                    <a:ext cx="724494" cy="28918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723" r="-1681" b="-148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组合 13"/>
              <p:cNvGrpSpPr/>
              <p:nvPr/>
            </p:nvGrpSpPr>
            <p:grpSpPr>
              <a:xfrm>
                <a:off x="5936153" y="1532141"/>
                <a:ext cx="4073297" cy="3857155"/>
                <a:chOff x="5946345" y="1539364"/>
                <a:chExt cx="4073297" cy="3857155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5946345" y="1539364"/>
                  <a:ext cx="3776040" cy="3857155"/>
                  <a:chOff x="5949269" y="1539364"/>
                  <a:chExt cx="3776040" cy="3857155"/>
                </a:xfrm>
              </p:grpSpPr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5949269" y="1539364"/>
                    <a:ext cx="3776040" cy="3857155"/>
                    <a:chOff x="7391026" y="828635"/>
                    <a:chExt cx="3776040" cy="3857155"/>
                  </a:xfrm>
                </p:grpSpPr>
                <p:grpSp>
                  <p:nvGrpSpPr>
                    <p:cNvPr id="2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782515" y="908867"/>
                      <a:ext cx="3384551" cy="3398838"/>
                      <a:chOff x="1701" y="754"/>
                      <a:chExt cx="2132" cy="2141"/>
                    </a:xfrm>
                  </p:grpSpPr>
                  <p:sp>
                    <p:nvSpPr>
                      <p:cNvPr id="3" name="Line 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01" y="2886"/>
                        <a:ext cx="1950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" name="Line 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701" y="754"/>
                        <a:ext cx="0" cy="2132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" name="Freeform 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01" y="1200"/>
                        <a:ext cx="2132" cy="1686"/>
                      </a:xfrm>
                      <a:custGeom>
                        <a:avLst/>
                        <a:gdLst>
                          <a:gd name="T0" fmla="*/ 0 w 2132"/>
                          <a:gd name="T1" fmla="*/ 1686 h 1686"/>
                          <a:gd name="T2" fmla="*/ 317 w 2132"/>
                          <a:gd name="T3" fmla="*/ 1550 h 1686"/>
                          <a:gd name="T4" fmla="*/ 589 w 2132"/>
                          <a:gd name="T5" fmla="*/ 1051 h 1686"/>
                          <a:gd name="T6" fmla="*/ 1043 w 2132"/>
                          <a:gd name="T7" fmla="*/ 597 h 1686"/>
                          <a:gd name="T8" fmla="*/ 1905 w 2132"/>
                          <a:gd name="T9" fmla="*/ 98 h 1686"/>
                          <a:gd name="T10" fmla="*/ 2132 w 2132"/>
                          <a:gd name="T11" fmla="*/ 7 h 168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0" t="0" r="r" b="b"/>
                        <a:pathLst>
                          <a:path w="2132" h="1686">
                            <a:moveTo>
                              <a:pt x="0" y="1686"/>
                            </a:moveTo>
                            <a:cubicBezTo>
                              <a:pt x="109" y="1671"/>
                              <a:pt x="219" y="1656"/>
                              <a:pt x="317" y="1550"/>
                            </a:cubicBezTo>
                            <a:cubicBezTo>
                              <a:pt x="415" y="1444"/>
                              <a:pt x="468" y="1210"/>
                              <a:pt x="589" y="1051"/>
                            </a:cubicBezTo>
                            <a:cubicBezTo>
                              <a:pt x="710" y="892"/>
                              <a:pt x="824" y="756"/>
                              <a:pt x="1043" y="597"/>
                            </a:cubicBezTo>
                            <a:cubicBezTo>
                              <a:pt x="1262" y="438"/>
                              <a:pt x="1724" y="196"/>
                              <a:pt x="1905" y="98"/>
                            </a:cubicBezTo>
                            <a:cubicBezTo>
                              <a:pt x="2086" y="0"/>
                              <a:pt x="2109" y="3"/>
                              <a:pt x="2132" y="7"/>
                            </a:cubicBezTo>
                          </a:path>
                        </a:pathLst>
                      </a:custGeom>
                      <a:noFill/>
                      <a:ln w="38100" cmpd="sng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73" y="1207"/>
                        <a:ext cx="1179" cy="1407"/>
                      </a:xfrm>
                      <a:prstGeom prst="line">
                        <a:avLst/>
                      </a:prstGeom>
                      <a:ln w="38100">
                        <a:solidFill>
                          <a:schemeClr val="tx2">
                            <a:lumMod val="75000"/>
                          </a:schemeClr>
                        </a:solidFill>
                        <a:headEnd/>
                        <a:tailEnd/>
                      </a:ln>
                      <a:extLst/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" name="Line 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73" y="1207"/>
                        <a:ext cx="816" cy="1407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01" y="1225"/>
                        <a:ext cx="145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" name="Line 1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789" y="1207"/>
                        <a:ext cx="0" cy="167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" name="Line 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43" y="1216"/>
                        <a:ext cx="0" cy="167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" name="Line 1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73" y="2614"/>
                        <a:ext cx="0" cy="272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" name="Line 1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701" y="2614"/>
                        <a:ext cx="27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文本框 18"/>
                        <p:cNvSpPr txBox="1"/>
                        <p:nvPr/>
                      </p:nvSpPr>
                      <p:spPr>
                        <a:xfrm>
                          <a:off x="7422323" y="1518080"/>
                          <a:ext cx="3173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文本框 1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422323" y="1518080"/>
                          <a:ext cx="317331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15385" r="-7692" b="-1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文本框 19"/>
                        <p:cNvSpPr txBox="1"/>
                        <p:nvPr/>
                      </p:nvSpPr>
                      <p:spPr>
                        <a:xfrm>
                          <a:off x="7391026" y="3723117"/>
                          <a:ext cx="3173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文本框 1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391026" y="3723117"/>
                          <a:ext cx="317331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5385" r="-7692" b="-1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/>
                        <p:cNvSpPr txBox="1"/>
                        <p:nvPr/>
                      </p:nvSpPr>
                      <p:spPr>
                        <a:xfrm>
                          <a:off x="8077803" y="4333308"/>
                          <a:ext cx="33175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77803" y="4333308"/>
                          <a:ext cx="331757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6667" r="-7407" b="-1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文本框 21"/>
                        <p:cNvSpPr txBox="1"/>
                        <p:nvPr/>
                      </p:nvSpPr>
                      <p:spPr>
                        <a:xfrm>
                          <a:off x="9354512" y="4333308"/>
                          <a:ext cx="33175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22" name="文本框 2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54512" y="4333308"/>
                          <a:ext cx="331757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4545" r="-5455" b="-1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6" name="文本框 25"/>
                    <p:cNvSpPr txBox="1"/>
                    <p:nvPr/>
                  </p:nvSpPr>
                  <p:spPr>
                    <a:xfrm>
                      <a:off x="7975057" y="3461052"/>
                      <a:ext cx="3694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7" name="文本框 26"/>
                    <p:cNvSpPr txBox="1"/>
                    <p:nvPr/>
                  </p:nvSpPr>
                  <p:spPr>
                    <a:xfrm>
                      <a:off x="9272479" y="1304433"/>
                      <a:ext cx="3694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文本框 27"/>
                    <p:cNvSpPr txBox="1"/>
                    <p:nvPr/>
                  </p:nvSpPr>
                  <p:spPr>
                    <a:xfrm>
                      <a:off x="8805911" y="2952206"/>
                      <a:ext cx="4021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0" name="文本框 29"/>
                    <p:cNvSpPr txBox="1"/>
                    <p:nvPr/>
                  </p:nvSpPr>
                  <p:spPr>
                    <a:xfrm>
                      <a:off x="7413082" y="828635"/>
                      <a:ext cx="3694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en-US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1" name="文本框 30"/>
                    <p:cNvSpPr txBox="1"/>
                    <p:nvPr/>
                  </p:nvSpPr>
                  <p:spPr>
                    <a:xfrm>
                      <a:off x="10679015" y="4316458"/>
                      <a:ext cx="3694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16878" y="2084697"/>
                    <a:ext cx="2949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/>
                    <p:cNvSpPr txBox="1"/>
                    <p:nvPr/>
                  </p:nvSpPr>
                  <p:spPr>
                    <a:xfrm rot="19843607">
                      <a:off x="8934088" y="2586451"/>
                      <a:ext cx="10855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6" name="文本框 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843607">
                      <a:off x="8934088" y="2586451"/>
                      <a:ext cx="108555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809" b="-47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8" name="文本框 57"/>
            <p:cNvSpPr txBox="1"/>
            <p:nvPr/>
          </p:nvSpPr>
          <p:spPr>
            <a:xfrm>
              <a:off x="6009802" y="4726234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7722" y="764044"/>
                <a:ext cx="11508377" cy="5817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）操作液气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操作线将沿水平线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左移动（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𝑨𝑩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𝑨𝑩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），吸收的推动力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增大，若完成吸收任务，则所需塔高降低，设备费用相应降低。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但当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↑↑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，塔高减小的幅度不再明显，但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↑↑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则吸收剂输送及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再生等操作费用增加。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② </a:t>
                </a:r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↓</m:t>
                        </m:r>
                        <m:r>
                          <a:rPr lang="zh-CN" altLang="en-US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↓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endParaRPr lang="en-US" altLang="zh-CN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将沿水平线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右移动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𝑨𝑩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），吸收的推动力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减小，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若完成吸收任务，则所需塔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高增大，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费用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增大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根据生产实践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经验，吸收操作适宜的液气比：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④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适宜的吸收剂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用量：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endPara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" y="764044"/>
                <a:ext cx="11508377" cy="5817618"/>
              </a:xfrm>
              <a:prstGeom prst="rect">
                <a:avLst/>
              </a:prstGeom>
              <a:blipFill>
                <a:blip r:embed="rId2"/>
                <a:stretch>
                  <a:fillRect l="-794" t="-2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168616" y="4029304"/>
            <a:ext cx="4708542" cy="2774982"/>
            <a:chOff x="6571005" y="3715226"/>
            <a:chExt cx="4708542" cy="2774982"/>
          </a:xfrm>
        </p:grpSpPr>
        <p:grpSp>
          <p:nvGrpSpPr>
            <p:cNvPr id="5" name="组合 4"/>
            <p:cNvGrpSpPr/>
            <p:nvPr/>
          </p:nvGrpSpPr>
          <p:grpSpPr>
            <a:xfrm>
              <a:off x="6571005" y="3715226"/>
              <a:ext cx="4708542" cy="2774982"/>
              <a:chOff x="6571005" y="3715226"/>
              <a:chExt cx="4708542" cy="2774982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6571005" y="3715226"/>
                <a:ext cx="4708542" cy="2774982"/>
                <a:chOff x="1006" y="1333"/>
                <a:chExt cx="3293" cy="2612"/>
              </a:xfrm>
            </p:grpSpPr>
            <p:grpSp>
              <p:nvGrpSpPr>
                <p:cNvPr id="16" name="Group 7"/>
                <p:cNvGrpSpPr>
                  <a:grpSpLocks/>
                </p:cNvGrpSpPr>
                <p:nvPr/>
              </p:nvGrpSpPr>
              <p:grpSpPr bwMode="auto">
                <a:xfrm>
                  <a:off x="1006" y="1333"/>
                  <a:ext cx="3293" cy="2612"/>
                  <a:chOff x="1006" y="1333"/>
                  <a:chExt cx="3293" cy="2612"/>
                </a:xfrm>
              </p:grpSpPr>
              <p:grpSp>
                <p:nvGrpSpPr>
                  <p:cNvPr id="19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1006" y="1333"/>
                    <a:ext cx="3293" cy="2612"/>
                    <a:chOff x="1006" y="1333"/>
                    <a:chExt cx="3293" cy="2612"/>
                  </a:xfrm>
                </p:grpSpPr>
                <p:sp>
                  <p:nvSpPr>
                    <p:cNvPr id="21" name="Line 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600"/>
                      <a:ext cx="2922" cy="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lg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" name="Line 1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440"/>
                      <a:ext cx="0" cy="21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lg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Line 1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754"/>
                      <a:ext cx="2922" cy="18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Line 1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96" y="1987"/>
                      <a:ext cx="2587" cy="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06" y="1835"/>
                      <a:ext cx="314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altLang="zh-CN" sz="180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6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4" y="3051"/>
                      <a:ext cx="250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altLang="zh-CN" sz="180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altLang="zh-CN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7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168"/>
                      <a:ext cx="28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428" y="2859"/>
                      <a:ext cx="246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dirty="0"/>
                        <a:t>A</a:t>
                      </a:r>
                    </a:p>
                  </p:txBody>
                </p:sp>
                <p:sp>
                  <p:nvSpPr>
                    <p:cNvPr id="29" name="Line 1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2" y="2002"/>
                      <a:ext cx="614" cy="1166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Line 18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24" y="3177"/>
                      <a:ext cx="8" cy="42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24" y="1627"/>
                      <a:ext cx="237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dirty="0"/>
                        <a:t>B</a:t>
                      </a:r>
                    </a:p>
                  </p:txBody>
                </p:sp>
                <p:sp>
                  <p:nvSpPr>
                    <p:cNvPr id="32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7" y="3509"/>
                      <a:ext cx="210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dirty="0"/>
                        <a:t>0</a:t>
                      </a:r>
                    </a:p>
                  </p:txBody>
                </p:sp>
                <p:sp>
                  <p:nvSpPr>
                    <p:cNvPr id="34" name="Text Box 22"/>
                    <p:cNvSpPr txBox="1">
                      <a:spLocks noChangeArrowheads="1"/>
                    </p:cNvSpPr>
                    <p:nvPr/>
                  </p:nvSpPr>
                  <p:spPr bwMode="auto">
                    <a:xfrm flipH="1">
                      <a:off x="4043" y="3597"/>
                      <a:ext cx="256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p:txBody>
                </p:sp>
                <p:sp>
                  <p:nvSpPr>
                    <p:cNvPr id="35" name="Text 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44" y="1333"/>
                      <a:ext cx="219" cy="3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800" i="1" dirty="0"/>
                        <a:t>Y</a:t>
                      </a:r>
                    </a:p>
                  </p:txBody>
                </p:sp>
              </p:grpSp>
              <p:sp>
                <p:nvSpPr>
                  <p:cNvPr id="20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3" y="3597"/>
                    <a:ext cx="250" cy="1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  <a:r>
                      <a:rPr lang="en-US" altLang="zh-CN" sz="180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en-US" altLang="zh-CN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1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112" y="3602"/>
                  <a:ext cx="346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X</a:t>
                  </a:r>
                  <a:r>
                    <a:rPr lang="en-US" altLang="zh-CN" sz="1800" baseline="-25000" dirty="0" smtClean="0"/>
                    <a:t>1</a:t>
                  </a:r>
                  <a:endParaRPr lang="en-US" altLang="zh-CN" sz="1800" dirty="0"/>
                </a:p>
              </p:txBody>
            </p:sp>
            <p:sp>
              <p:nvSpPr>
                <p:cNvPr id="18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256" y="2013"/>
                  <a:ext cx="5" cy="15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2"/>
              <p:cNvGrpSpPr>
                <a:grpSpLocks/>
              </p:cNvGrpSpPr>
              <p:nvPr/>
            </p:nvGrpSpPr>
            <p:grpSpPr bwMode="auto">
              <a:xfrm>
                <a:off x="7455196" y="4035837"/>
                <a:ext cx="1925712" cy="2084843"/>
                <a:chOff x="1679" y="1519"/>
                <a:chExt cx="1464" cy="1918"/>
              </a:xfrm>
            </p:grpSpPr>
            <p:sp>
              <p:nvSpPr>
                <p:cNvPr id="13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1679" y="1874"/>
                  <a:ext cx="1153" cy="1158"/>
                </a:xfrm>
                <a:prstGeom prst="line">
                  <a:avLst/>
                </a:prstGeom>
                <a:noFill/>
                <a:ln w="381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2710" y="1519"/>
                  <a:ext cx="433" cy="3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dirty="0"/>
                    <a:t>B</a:t>
                  </a:r>
                  <a:r>
                    <a:rPr lang="en-US" altLang="zh-CN" sz="1800" baseline="-25000" dirty="0"/>
                    <a:t>1</a:t>
                  </a:r>
                  <a:endParaRPr lang="en-US" altLang="zh-CN" sz="1800" dirty="0"/>
                </a:p>
              </p:txBody>
            </p:sp>
            <p:sp>
              <p:nvSpPr>
                <p:cNvPr id="15" name="Line 5"/>
                <p:cNvSpPr>
                  <a:spLocks noChangeShapeType="1"/>
                </p:cNvSpPr>
                <p:nvPr/>
              </p:nvSpPr>
              <p:spPr bwMode="auto">
                <a:xfrm>
                  <a:off x="2832" y="1920"/>
                  <a:ext cx="16" cy="15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7466439" y="4410033"/>
                <a:ext cx="3229656" cy="1700272"/>
                <a:chOff x="1708" y="1911"/>
                <a:chExt cx="2272" cy="1655"/>
              </a:xfrm>
            </p:grpSpPr>
            <p:sp>
              <p:nvSpPr>
                <p:cNvPr id="1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708" y="1911"/>
                  <a:ext cx="2264" cy="123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Line 29"/>
                <p:cNvSpPr>
                  <a:spLocks noChangeShapeType="1"/>
                </p:cNvSpPr>
                <p:nvPr/>
              </p:nvSpPr>
              <p:spPr bwMode="auto">
                <a:xfrm>
                  <a:off x="3972" y="1919"/>
                  <a:ext cx="8" cy="16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10456906" y="4007728"/>
                <a:ext cx="403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0521269" y="6126868"/>
                  <a:ext cx="315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1269" y="6126868"/>
                  <a:ext cx="31553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308" r="-1923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 rot="19976408">
                <a:off x="10813037" y="4768400"/>
                <a:ext cx="1085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6408">
                <a:off x="10813037" y="4768400"/>
                <a:ext cx="1085554" cy="276999"/>
              </a:xfrm>
              <a:prstGeom prst="rect">
                <a:avLst/>
              </a:prstGeom>
              <a:blipFill>
                <a:blip r:embed="rId7"/>
                <a:stretch>
                  <a:fillRect l="-2778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10361467" y="894059"/>
            <a:ext cx="1699956" cy="2122467"/>
            <a:chOff x="4536322" y="1582799"/>
            <a:chExt cx="3288822" cy="4167018"/>
          </a:xfrm>
        </p:grpSpPr>
        <p:grpSp>
          <p:nvGrpSpPr>
            <p:cNvPr id="39" name="组合 38"/>
            <p:cNvGrpSpPr/>
            <p:nvPr/>
          </p:nvGrpSpPr>
          <p:grpSpPr>
            <a:xfrm>
              <a:off x="4703544" y="1582799"/>
              <a:ext cx="3121600" cy="4167018"/>
              <a:chOff x="3945899" y="1325163"/>
              <a:chExt cx="3121600" cy="4167018"/>
            </a:xfrm>
            <a:noFill/>
          </p:grpSpPr>
          <p:sp>
            <p:nvSpPr>
              <p:cNvPr id="44" name="矩形 43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箭头连接符 45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899" y="4947237"/>
                    <a:ext cx="1180112" cy="54382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6" y="4948352"/>
                    <a:ext cx="1184163" cy="5438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17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25163"/>
                    <a:ext cx="1267593" cy="5438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箭头连接符 55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4825509" y="3353563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18655" y="833965"/>
                <a:ext cx="11540836" cy="3666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5-5】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101.3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𝑘𝑃𝑎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35℃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的操作条件下，在吸收塔中用清水逆流吸收混合气中的溶质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，欲将溶质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的浓度由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（摩尔分率，下同）降至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，该系统符合亨利定律，操作条件下的亨利系数为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5.52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18" charset="2"/>
                      </a:rPr>
                      <m:t>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 i="1" baseline="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𝑘𝑃𝑎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。若操作时吸收剂用量为最小用量的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倍，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）试计算操作液气比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及出塔液相组成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=622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）其它条件不变，操作温度降为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15℃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，此时亨利系数为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18" charset="2"/>
                      </a:rPr>
                      <m:t>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 i="1" baseline="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𝑘𝑃𝑎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 定量计算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及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变化？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135.24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5" y="833965"/>
                <a:ext cx="11540836" cy="3666709"/>
              </a:xfrm>
              <a:prstGeom prst="rect">
                <a:avLst/>
              </a:prstGeom>
              <a:blipFill>
                <a:blip r:embed="rId2"/>
                <a:stretch>
                  <a:fillRect l="-792" t="-1830" r="-3434" b="-23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77147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7998" y="814643"/>
                <a:ext cx="11559201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5.5.3</a:t>
                </a:r>
                <a:r>
                  <a:rPr lang="zh-CN" altLang="en-US" sz="28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吸收塔填料层高度的计算</a:t>
                </a:r>
                <a:endParaRPr lang="en-US" altLang="zh-CN" sz="28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讨论：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吸收塔的塔高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吸收塔的填料层高度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i="1" dirty="0" smtClean="0">
                    <a:latin typeface="+mn-ea"/>
                    <a:cs typeface="Times New Roman" panose="02020603050405020304" pitchFamily="18" charset="0"/>
                  </a:rPr>
                  <a:t>                           </a:t>
                </a:r>
                <a:endParaRPr lang="en-US" altLang="zh-CN" sz="2400" b="1" i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）物料衡算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）传质动力学             传质速率</a:t>
                </a:r>
                <a:r>
                  <a:rPr lang="en-US" altLang="zh-CN" sz="2400" b="1" i="1" dirty="0" smtClean="0">
                    <a:latin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i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endParaRPr lang="en-US" altLang="zh-CN" sz="2400" b="1" i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）相平衡关系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问题：在一连续操作的填料吸收塔内，任一截面上的吸收推动力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吗？（各不相同）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塔内各截面上的吸收传质速率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吗？（各不相同）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8" y="814643"/>
                <a:ext cx="11559201" cy="4708981"/>
              </a:xfrm>
              <a:prstGeom prst="rect">
                <a:avLst/>
              </a:prstGeom>
              <a:blipFill>
                <a:blip r:embed="rId2"/>
                <a:stretch>
                  <a:fillRect l="-1108" t="-1813" r="-3112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4405746" y="3089375"/>
            <a:ext cx="1025236" cy="207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69607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4" name="左箭头 3"/>
          <p:cNvSpPr/>
          <p:nvPr/>
        </p:nvSpPr>
        <p:spPr>
          <a:xfrm>
            <a:off x="4211782" y="2022764"/>
            <a:ext cx="969818" cy="207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69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4820" y="819786"/>
                <a:ext cx="8605556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5.5.3.1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填料层高度计算方法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传质单元数法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研究范围：   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任意塔截面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处取填料厚度为</a:t>
                </a:r>
                <a:r>
                  <a:rPr lang="en-US" altLang="zh-CN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微元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）微元段内传质面积   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𝛀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）微元段内物料衡算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800" b="1" dirty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0" y="819786"/>
                <a:ext cx="8605556" cy="5078313"/>
              </a:xfrm>
              <a:prstGeom prst="rect">
                <a:avLst/>
              </a:prstGeom>
              <a:blipFill>
                <a:blip r:embed="rId2"/>
                <a:stretch>
                  <a:fillRect l="-1275" t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8581079" y="1449527"/>
            <a:ext cx="3150549" cy="4838700"/>
            <a:chOff x="8581079" y="1449527"/>
            <a:chExt cx="3150549" cy="4838700"/>
          </a:xfrm>
        </p:grpSpPr>
        <p:grpSp>
          <p:nvGrpSpPr>
            <p:cNvPr id="41" name="组合 40"/>
            <p:cNvGrpSpPr/>
            <p:nvPr/>
          </p:nvGrpSpPr>
          <p:grpSpPr>
            <a:xfrm>
              <a:off x="8581079" y="1449527"/>
              <a:ext cx="3150549" cy="4838700"/>
              <a:chOff x="8581079" y="1449527"/>
              <a:chExt cx="3150549" cy="4838700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09077" y="1449527"/>
                <a:ext cx="2622551" cy="4838700"/>
                <a:chOff x="3790" y="480"/>
                <a:chExt cx="1652" cy="3048"/>
              </a:xfrm>
            </p:grpSpPr>
            <p:sp>
              <p:nvSpPr>
                <p:cNvPr id="5" name="Rectangle 7"/>
                <p:cNvSpPr>
                  <a:spLocks noChangeArrowheads="1"/>
                </p:cNvSpPr>
                <p:nvPr/>
              </p:nvSpPr>
              <p:spPr bwMode="auto">
                <a:xfrm>
                  <a:off x="4080" y="1152"/>
                  <a:ext cx="922" cy="1776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2"/>
                    </a:gs>
                    <a:gs pos="50000">
                      <a:schemeClr val="accent1"/>
                    </a:gs>
                    <a:gs pos="100000">
                      <a:schemeClr val="bg2"/>
                    </a:gs>
                  </a:gsLst>
                  <a:lin ang="0" scaled="1"/>
                </a:gra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400"/>
                </a:p>
              </p:txBody>
            </p:sp>
            <p:sp>
              <p:nvSpPr>
                <p:cNvPr id="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850" y="1829"/>
                  <a:ext cx="1530" cy="7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080" y="2011"/>
                  <a:ext cx="914" cy="5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794" y="1152"/>
                  <a:ext cx="28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790" y="2919"/>
                  <a:ext cx="2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272" y="1584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183" y="1407"/>
                  <a:ext cx="260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i="1" dirty="0" smtClean="0">
                      <a:solidFill>
                        <a:schemeClr val="bg1"/>
                      </a:solidFill>
                    </a:rPr>
                    <a:t>Y</a:t>
                  </a:r>
                  <a:endParaRPr lang="en-US" altLang="zh-CN" sz="20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272" y="2016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32" y="2211"/>
                  <a:ext cx="468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i="1" dirty="0" err="1" smtClean="0">
                      <a:solidFill>
                        <a:schemeClr val="bg1"/>
                      </a:solidFill>
                    </a:rPr>
                    <a:t>Y</a:t>
                  </a:r>
                  <a:r>
                    <a:rPr lang="en-US" altLang="zh-CN" sz="2000" dirty="0" err="1" smtClean="0">
                      <a:solidFill>
                        <a:schemeClr val="bg1"/>
                      </a:solidFill>
                    </a:rPr>
                    <a:t>+d</a:t>
                  </a:r>
                  <a:r>
                    <a:rPr lang="en-US" altLang="zh-CN" sz="2000" i="1" dirty="0" err="1" smtClean="0">
                      <a:solidFill>
                        <a:schemeClr val="bg1"/>
                      </a:solidFill>
                    </a:rPr>
                    <a:t>Y</a:t>
                  </a:r>
                  <a:endParaRPr lang="en-US" altLang="zh-CN" sz="20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Line 18"/>
                <p:cNvSpPr>
                  <a:spLocks noChangeShapeType="1"/>
                </p:cNvSpPr>
                <p:nvPr/>
              </p:nvSpPr>
              <p:spPr bwMode="auto">
                <a:xfrm>
                  <a:off x="4752" y="1584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635" y="1397"/>
                  <a:ext cx="215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i="1" dirty="0" smtClean="0">
                      <a:solidFill>
                        <a:schemeClr val="bg1"/>
                      </a:solidFill>
                    </a:rPr>
                    <a:t>X</a:t>
                  </a:r>
                  <a:endParaRPr lang="en-US" altLang="zh-CN" sz="20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461" y="2468"/>
                  <a:ext cx="504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i="1" dirty="0" err="1" smtClean="0">
                      <a:solidFill>
                        <a:schemeClr val="bg1"/>
                      </a:solidFill>
                    </a:rPr>
                    <a:t>X+</a:t>
                  </a:r>
                  <a:r>
                    <a:rPr lang="en-US" altLang="zh-CN" sz="2000" dirty="0" err="1" smtClean="0">
                      <a:solidFill>
                        <a:schemeClr val="bg1"/>
                      </a:solidFill>
                    </a:rPr>
                    <a:t>d</a:t>
                  </a:r>
                  <a:r>
                    <a:rPr lang="en-US" altLang="zh-CN" sz="2000" i="1" dirty="0" err="1">
                      <a:solidFill>
                        <a:schemeClr val="bg1"/>
                      </a:solidFill>
                    </a:rPr>
                    <a:t>X</a:t>
                  </a:r>
                  <a:endParaRPr lang="en-US" altLang="zh-CN" sz="20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Line 21"/>
                <p:cNvSpPr>
                  <a:spLocks noChangeShapeType="1"/>
                </p:cNvSpPr>
                <p:nvPr/>
              </p:nvSpPr>
              <p:spPr bwMode="auto">
                <a:xfrm>
                  <a:off x="4752" y="2016"/>
                  <a:ext cx="0" cy="513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22"/>
                <p:cNvSpPr>
                  <a:spLocks noChangeShapeType="1"/>
                </p:cNvSpPr>
                <p:nvPr/>
              </p:nvSpPr>
              <p:spPr bwMode="auto">
                <a:xfrm>
                  <a:off x="4944" y="182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23"/>
                <p:cNvSpPr>
                  <a:spLocks noChangeShapeType="1"/>
                </p:cNvSpPr>
                <p:nvPr/>
              </p:nvSpPr>
              <p:spPr bwMode="auto">
                <a:xfrm>
                  <a:off x="4935" y="2007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24"/>
                <p:cNvSpPr>
                  <a:spLocks noChangeShapeType="1"/>
                </p:cNvSpPr>
                <p:nvPr/>
              </p:nvSpPr>
              <p:spPr bwMode="auto">
                <a:xfrm>
                  <a:off x="5088" y="1824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5088" y="201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5155" y="1781"/>
                  <a:ext cx="287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err="1" smtClean="0"/>
                    <a:t>d</a:t>
                  </a:r>
                  <a:r>
                    <a:rPr lang="en-US" altLang="zh-CN" sz="2000" i="1" dirty="0" err="1" smtClean="0"/>
                    <a:t>Z</a:t>
                  </a:r>
                  <a:endParaRPr lang="en-US" altLang="zh-CN" sz="2000" i="1" dirty="0"/>
                </a:p>
              </p:txBody>
            </p:sp>
            <p:sp>
              <p:nvSpPr>
                <p:cNvPr id="2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272" y="768"/>
                  <a:ext cx="0" cy="38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272" y="2928"/>
                  <a:ext cx="0" cy="336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Line 32"/>
                <p:cNvSpPr>
                  <a:spLocks noChangeShapeType="1"/>
                </p:cNvSpPr>
                <p:nvPr/>
              </p:nvSpPr>
              <p:spPr bwMode="auto">
                <a:xfrm>
                  <a:off x="4704" y="768"/>
                  <a:ext cx="0" cy="38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33"/>
                <p:cNvSpPr>
                  <a:spLocks noChangeShapeType="1"/>
                </p:cNvSpPr>
                <p:nvPr/>
              </p:nvSpPr>
              <p:spPr bwMode="auto">
                <a:xfrm>
                  <a:off x="4704" y="2928"/>
                  <a:ext cx="0" cy="336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18" y="494"/>
                  <a:ext cx="289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i="1" dirty="0" smtClean="0"/>
                    <a:t>Y</a:t>
                  </a:r>
                  <a:r>
                    <a:rPr lang="en-US" altLang="zh-CN" sz="2400" baseline="-25000" dirty="0"/>
                    <a:t>2</a:t>
                  </a:r>
                  <a:endParaRPr lang="en-US" altLang="zh-CN" sz="2400" dirty="0"/>
                </a:p>
              </p:txBody>
            </p:sp>
            <p:sp>
              <p:nvSpPr>
                <p:cNvPr id="3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560" y="480"/>
                  <a:ext cx="601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i="1" dirty="0" smtClean="0"/>
                    <a:t>L</a:t>
                  </a:r>
                  <a:r>
                    <a:rPr lang="zh-CN" altLang="en-US" sz="2400" i="1" dirty="0" smtClean="0"/>
                    <a:t>，</a:t>
                  </a:r>
                  <a:r>
                    <a:rPr lang="en-US" altLang="zh-CN" sz="2400" i="1" dirty="0" smtClean="0"/>
                    <a:t>X</a:t>
                  </a:r>
                  <a:r>
                    <a:rPr lang="en-US" altLang="zh-CN" sz="2400" baseline="-25000" dirty="0" smtClean="0"/>
                    <a:t>2</a:t>
                  </a:r>
                  <a:endParaRPr lang="en-US" altLang="zh-CN" sz="2400" baseline="-25000" dirty="0"/>
                </a:p>
              </p:txBody>
            </p:sp>
            <p:sp>
              <p:nvSpPr>
                <p:cNvPr id="3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656" y="3237"/>
                  <a:ext cx="338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i="1" dirty="0" smtClean="0"/>
                    <a:t>X</a:t>
                  </a:r>
                  <a:r>
                    <a:rPr lang="en-US" altLang="zh-CN" sz="2400" baseline="-25000" dirty="0"/>
                    <a:t>1</a:t>
                  </a:r>
                </a:p>
              </p:txBody>
            </p:sp>
            <p:sp>
              <p:nvSpPr>
                <p:cNvPr id="3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945" y="3229"/>
                  <a:ext cx="67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i="1" dirty="0" smtClean="0"/>
                    <a:t>V</a:t>
                  </a:r>
                  <a:r>
                    <a:rPr lang="zh-CN" altLang="en-US" sz="2400" i="1" dirty="0" smtClean="0"/>
                    <a:t>，</a:t>
                  </a:r>
                  <a:r>
                    <a:rPr lang="en-US" altLang="zh-CN" sz="2400" i="1" dirty="0" smtClean="0"/>
                    <a:t>Y</a:t>
                  </a:r>
                  <a:r>
                    <a:rPr lang="en-US" altLang="zh-CN" sz="2400" baseline="-25000" dirty="0" smtClean="0"/>
                    <a:t>1</a:t>
                  </a:r>
                  <a:endParaRPr lang="en-US" altLang="zh-CN" sz="2400" baseline="-25000" dirty="0"/>
                </a:p>
              </p:txBody>
            </p:sp>
          </p:grp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11168382" y="3224401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9025732" y="2181847"/>
                <a:ext cx="2460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0</a:t>
                </a:r>
                <a:endParaRPr lang="zh-CN" altLang="en-US" sz="2400" dirty="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960376" y="5296790"/>
                <a:ext cx="366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21"/>
              <p:cNvSpPr>
                <a:spLocks noChangeShapeType="1"/>
              </p:cNvSpPr>
              <p:nvPr/>
            </p:nvSpPr>
            <p:spPr bwMode="auto">
              <a:xfrm>
                <a:off x="8961562" y="3144065"/>
                <a:ext cx="0" cy="13001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8581079" y="3642807"/>
                <a:ext cx="379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 flipH="1">
              <a:off x="9073839" y="3277155"/>
              <a:ext cx="391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 flipH="1">
              <a:off x="11210323" y="3242697"/>
              <a:ext cx="391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标注 44"/>
              <p:cNvSpPr/>
              <p:nvPr/>
            </p:nvSpPr>
            <p:spPr>
              <a:xfrm>
                <a:off x="353550" y="3224401"/>
                <a:ext cx="2888273" cy="692667"/>
              </a:xfrm>
              <a:prstGeom prst="wedgeRoundRectCallout">
                <a:avLst>
                  <a:gd name="adj1" fmla="val 74658"/>
                  <a:gd name="adj2" fmla="val -9001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单位体积填料所具有的相际传质面积，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圆角矩形标注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50" y="3224401"/>
                <a:ext cx="2888273" cy="692667"/>
              </a:xfrm>
              <a:prstGeom prst="wedgeRoundRectCallout">
                <a:avLst>
                  <a:gd name="adj1" fmla="val 74658"/>
                  <a:gd name="adj2" fmla="val -90017"/>
                  <a:gd name="adj3" fmla="val 16667"/>
                </a:avLst>
              </a:prstGeom>
              <a:blipFill>
                <a:blip r:embed="rId3"/>
                <a:stretch>
                  <a:fillRect l="-168" b="-72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圆角矩形标注 45"/>
              <p:cNvSpPr/>
              <p:nvPr/>
            </p:nvSpPr>
            <p:spPr>
              <a:xfrm>
                <a:off x="3688158" y="3248529"/>
                <a:ext cx="1700840" cy="683410"/>
              </a:xfrm>
              <a:prstGeom prst="wedgeRoundRectCallout">
                <a:avLst>
                  <a:gd name="adj1" fmla="val -16914"/>
                  <a:gd name="adj2" fmla="val -8533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填料塔的塔截面积，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圆角矩形标注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58" y="3248529"/>
                <a:ext cx="1700840" cy="683410"/>
              </a:xfrm>
              <a:prstGeom prst="wedgeRoundRectCallout">
                <a:avLst>
                  <a:gd name="adj1" fmla="val -16914"/>
                  <a:gd name="adj2" fmla="val -85339"/>
                  <a:gd name="adj3" fmla="val 16667"/>
                </a:avLst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圆角矩形标注 46"/>
          <p:cNvSpPr/>
          <p:nvPr/>
        </p:nvSpPr>
        <p:spPr>
          <a:xfrm>
            <a:off x="5497993" y="2797336"/>
            <a:ext cx="1700840" cy="631664"/>
          </a:xfrm>
          <a:prstGeom prst="wedgeRoundRectCallout">
            <a:avLst>
              <a:gd name="adj1" fmla="val -94687"/>
              <a:gd name="adj2" fmla="val -446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填料塔的填料厚度，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圆角矩形标注 47"/>
              <p:cNvSpPr/>
              <p:nvPr/>
            </p:nvSpPr>
            <p:spPr>
              <a:xfrm>
                <a:off x="1649419" y="5351879"/>
                <a:ext cx="2041097" cy="692667"/>
              </a:xfrm>
              <a:prstGeom prst="wedgeRoundRectCallout">
                <a:avLst>
                  <a:gd name="adj1" fmla="val 64121"/>
                  <a:gd name="adj2" fmla="val -8964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气相中溶质减少的量，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圆角矩形标注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419" y="5351879"/>
                <a:ext cx="2041097" cy="692667"/>
              </a:xfrm>
              <a:prstGeom prst="wedgeRoundRectCallout">
                <a:avLst>
                  <a:gd name="adj1" fmla="val 64121"/>
                  <a:gd name="adj2" fmla="val -89647"/>
                  <a:gd name="adj3" fmla="val 16667"/>
                </a:avLst>
              </a:prstGeom>
              <a:blipFill>
                <a:blip r:embed="rId5"/>
                <a:stretch>
                  <a:fillRect l="-1039" r="-6494" b="-72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圆角矩形标注 48"/>
              <p:cNvSpPr/>
              <p:nvPr/>
            </p:nvSpPr>
            <p:spPr>
              <a:xfrm>
                <a:off x="3876927" y="5434436"/>
                <a:ext cx="2143811" cy="692667"/>
              </a:xfrm>
              <a:prstGeom prst="wedgeRoundRectCallout">
                <a:avLst>
                  <a:gd name="adj1" fmla="val 2231"/>
                  <a:gd name="adj2" fmla="val -8558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相中溶质增加的量，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圆角矩形标注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27" y="5434436"/>
                <a:ext cx="2143811" cy="692667"/>
              </a:xfrm>
              <a:prstGeom prst="wedgeRoundRectCallout">
                <a:avLst>
                  <a:gd name="adj1" fmla="val 2231"/>
                  <a:gd name="adj2" fmla="val -85585"/>
                  <a:gd name="adj3" fmla="val 16667"/>
                </a:avLst>
              </a:prstGeom>
              <a:blipFill>
                <a:blip r:embed="rId6"/>
                <a:stretch>
                  <a:fillRect r="-17746" b="-7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圆角矩形标注 49"/>
              <p:cNvSpPr/>
              <p:nvPr/>
            </p:nvSpPr>
            <p:spPr>
              <a:xfrm>
                <a:off x="6259928" y="5719956"/>
                <a:ext cx="2634838" cy="960871"/>
              </a:xfrm>
              <a:prstGeom prst="wedgeRoundRectCallout">
                <a:avLst>
                  <a:gd name="adj1" fmla="val -43419"/>
                  <a:gd name="adj2" fmla="val -978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单位时间由气相转移到液相溶质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圆角矩形标注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928" y="5719956"/>
                <a:ext cx="2634838" cy="960871"/>
              </a:xfrm>
              <a:prstGeom prst="wedgeRoundRectCallout">
                <a:avLst>
                  <a:gd name="adj1" fmla="val -43419"/>
                  <a:gd name="adj2" fmla="val -97849"/>
                  <a:gd name="adj3" fmla="val 16667"/>
                </a:avLst>
              </a:prstGeom>
              <a:blipFill>
                <a:blip r:embed="rId7"/>
                <a:stretch>
                  <a:fillRect b="-5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4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5759" y="801859"/>
                <a:ext cx="11493306" cy="5870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）传质速率方程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𝐘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）微元段内吸收溶质的量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					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由（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）至（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），得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𝛀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𝐘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zh-CN" altLang="en-US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𝛀</m:t>
                        </m:r>
                      </m:den>
                    </m:f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在全塔范围内积分：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𝒁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sup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𝐝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𝐘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𝐘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</m:den>
                      </m:f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𝐝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9" y="801859"/>
                <a:ext cx="11493306" cy="5870581"/>
              </a:xfrm>
              <a:prstGeom prst="rect">
                <a:avLst/>
              </a:prstGeom>
              <a:blipFill>
                <a:blip r:embed="rId3"/>
                <a:stretch>
                  <a:fillRect l="-796" t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878378" y="2844214"/>
                <a:ext cx="3319763" cy="621299"/>
              </a:xfrm>
              <a:prstGeom prst="wedgeRoundRectCallout">
                <a:avLst>
                  <a:gd name="adj1" fmla="val 53475"/>
                  <a:gd name="adj2" fmla="val -92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单位时间由气相转移到液相溶质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的摩尔量，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78" y="2844214"/>
                <a:ext cx="3319763" cy="621299"/>
              </a:xfrm>
              <a:prstGeom prst="wedgeRoundRectCallout">
                <a:avLst>
                  <a:gd name="adj1" fmla="val 53475"/>
                  <a:gd name="adj2" fmla="val -92411"/>
                  <a:gd name="adj3" fmla="val 16667"/>
                </a:avLst>
              </a:prstGeom>
              <a:blipFill>
                <a:blip r:embed="rId4"/>
                <a:stretch>
                  <a:fillRect l="-705" r="-8289" b="-85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5080569" y="2844213"/>
                <a:ext cx="3139440" cy="621299"/>
              </a:xfrm>
              <a:prstGeom prst="wedgeRoundRectCallout">
                <a:avLst>
                  <a:gd name="adj1" fmla="val -40006"/>
                  <a:gd name="adj2" fmla="val -8105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微元填料层内溶质的传质速率，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69" y="2844213"/>
                <a:ext cx="3139440" cy="621299"/>
              </a:xfrm>
              <a:prstGeom prst="wedgeRoundRectCallout">
                <a:avLst>
                  <a:gd name="adj1" fmla="val -40006"/>
                  <a:gd name="adj2" fmla="val -81057"/>
                  <a:gd name="adj3" fmla="val 16667"/>
                </a:avLst>
              </a:prstGeom>
              <a:blipFill>
                <a:blip r:embed="rId5"/>
                <a:stretch>
                  <a:fillRect b="-9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标注 4"/>
          <p:cNvSpPr/>
          <p:nvPr/>
        </p:nvSpPr>
        <p:spPr>
          <a:xfrm>
            <a:off x="9013536" y="4811188"/>
            <a:ext cx="3089563" cy="741389"/>
          </a:xfrm>
          <a:prstGeom prst="wedgeRoundRectCallout">
            <a:avLst>
              <a:gd name="adj1" fmla="val -33266"/>
              <a:gd name="adj2" fmla="val 84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低浓度定态吸收</a:t>
            </a:r>
            <a:endParaRPr lang="en-US" altLang="zh-CN" sz="2400" b="1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填料层高度计算公式</a:t>
            </a:r>
            <a:endParaRPr lang="en-US" altLang="zh-CN" sz="24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34080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>
              <a:xfrm>
                <a:off x="5200978" y="1419941"/>
                <a:ext cx="3812558" cy="621299"/>
              </a:xfrm>
              <a:prstGeom prst="wedgeRoundRectCallout">
                <a:avLst>
                  <a:gd name="adj1" fmla="val -46547"/>
                  <a:gd name="adj2" fmla="val -7882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以气相摩尔比差表示推动力的气相总传质系数，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kmol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78" y="1419941"/>
                <a:ext cx="3812558" cy="621299"/>
              </a:xfrm>
              <a:prstGeom prst="wedgeRoundRectCallout">
                <a:avLst>
                  <a:gd name="adj1" fmla="val -46547"/>
                  <a:gd name="adj2" fmla="val -78827"/>
                  <a:gd name="adj3" fmla="val 16667"/>
                </a:avLst>
              </a:prstGeom>
              <a:blipFill>
                <a:blip r:embed="rId6"/>
                <a:stretch>
                  <a:fillRect l="-636" t="-741" r="-477" b="-9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3422286" y="4449703"/>
            <a:ext cx="775855" cy="108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9227127" y="926381"/>
            <a:ext cx="2969083" cy="3631763"/>
            <a:chOff x="9227127" y="926382"/>
            <a:chExt cx="2969083" cy="3229594"/>
          </a:xfrm>
        </p:grpSpPr>
        <p:grpSp>
          <p:nvGrpSpPr>
            <p:cNvPr id="10" name="组合 9"/>
            <p:cNvGrpSpPr/>
            <p:nvPr/>
          </p:nvGrpSpPr>
          <p:grpSpPr>
            <a:xfrm>
              <a:off x="9227127" y="926382"/>
              <a:ext cx="2969083" cy="3229594"/>
              <a:chOff x="8581079" y="1449527"/>
              <a:chExt cx="3277549" cy="4941888"/>
            </a:xfrm>
          </p:grpSpPr>
          <p:grpSp>
            <p:nvGrpSpPr>
              <p:cNvPr id="13" name="Group 6"/>
              <p:cNvGrpSpPr>
                <a:grpSpLocks/>
              </p:cNvGrpSpPr>
              <p:nvPr/>
            </p:nvGrpSpPr>
            <p:grpSpPr bwMode="auto">
              <a:xfrm>
                <a:off x="9109077" y="1449527"/>
                <a:ext cx="2749551" cy="4941888"/>
                <a:chOff x="3790" y="480"/>
                <a:chExt cx="1732" cy="3113"/>
              </a:xfrm>
            </p:grpSpPr>
            <p:sp>
              <p:nvSpPr>
                <p:cNvPr id="19" name="Rectangle 7"/>
                <p:cNvSpPr>
                  <a:spLocks noChangeArrowheads="1"/>
                </p:cNvSpPr>
                <p:nvPr/>
              </p:nvSpPr>
              <p:spPr bwMode="auto">
                <a:xfrm>
                  <a:off x="4080" y="1152"/>
                  <a:ext cx="922" cy="1776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2"/>
                    </a:gs>
                    <a:gs pos="50000">
                      <a:schemeClr val="accent1"/>
                    </a:gs>
                    <a:gs pos="100000">
                      <a:schemeClr val="bg2"/>
                    </a:gs>
                  </a:gsLst>
                  <a:lin ang="0" scaled="1"/>
                </a:gra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400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850" y="1829"/>
                  <a:ext cx="1530" cy="7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080" y="2011"/>
                  <a:ext cx="914" cy="5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794" y="1152"/>
                  <a:ext cx="28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790" y="2919"/>
                  <a:ext cx="2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272" y="1584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218" y="1347"/>
                  <a:ext cx="225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 i="1" dirty="0" smtClean="0">
                      <a:solidFill>
                        <a:schemeClr val="bg1"/>
                      </a:solidFill>
                    </a:rPr>
                    <a:t>Y</a:t>
                  </a:r>
                  <a:endParaRPr lang="en-US" altLang="zh-CN" sz="14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272" y="2016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32" y="2211"/>
                  <a:ext cx="399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 i="1" dirty="0" err="1" smtClean="0">
                      <a:solidFill>
                        <a:schemeClr val="bg1"/>
                      </a:solidFill>
                    </a:rPr>
                    <a:t>Y</a:t>
                  </a:r>
                  <a:r>
                    <a:rPr lang="en-US" altLang="zh-CN" sz="1400" dirty="0" err="1" smtClean="0">
                      <a:solidFill>
                        <a:schemeClr val="bg1"/>
                      </a:solidFill>
                    </a:rPr>
                    <a:t>+d</a:t>
                  </a:r>
                  <a:r>
                    <a:rPr lang="en-US" altLang="zh-CN" sz="1400" i="1" dirty="0" err="1" smtClean="0">
                      <a:solidFill>
                        <a:schemeClr val="bg1"/>
                      </a:solidFill>
                    </a:rPr>
                    <a:t>Y</a:t>
                  </a:r>
                  <a:endParaRPr lang="en-US" altLang="zh-CN" sz="14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4752" y="1584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679" y="1356"/>
                  <a:ext cx="204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 i="1" dirty="0" smtClean="0">
                      <a:solidFill>
                        <a:schemeClr val="bg1"/>
                      </a:solidFill>
                    </a:rPr>
                    <a:t>X</a:t>
                  </a:r>
                  <a:endParaRPr lang="en-US" altLang="zh-CN" sz="14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518" y="2468"/>
                  <a:ext cx="427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 i="1" dirty="0" err="1" smtClean="0">
                      <a:solidFill>
                        <a:schemeClr val="bg1"/>
                      </a:solidFill>
                    </a:rPr>
                    <a:t>X+</a:t>
                  </a:r>
                  <a:r>
                    <a:rPr lang="en-US" altLang="zh-CN" sz="1400" dirty="0" err="1" smtClean="0">
                      <a:solidFill>
                        <a:schemeClr val="bg1"/>
                      </a:solidFill>
                    </a:rPr>
                    <a:t>d</a:t>
                  </a:r>
                  <a:r>
                    <a:rPr lang="en-US" altLang="zh-CN" sz="1400" i="1" dirty="0" err="1">
                      <a:solidFill>
                        <a:schemeClr val="bg1"/>
                      </a:solidFill>
                    </a:rPr>
                    <a:t>X</a:t>
                  </a:r>
                  <a:endParaRPr lang="en-US" altLang="zh-CN" sz="14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Line 21"/>
                <p:cNvSpPr>
                  <a:spLocks noChangeShapeType="1"/>
                </p:cNvSpPr>
                <p:nvPr/>
              </p:nvSpPr>
              <p:spPr bwMode="auto">
                <a:xfrm>
                  <a:off x="4752" y="2016"/>
                  <a:ext cx="0" cy="513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22"/>
                <p:cNvSpPr>
                  <a:spLocks noChangeShapeType="1"/>
                </p:cNvSpPr>
                <p:nvPr/>
              </p:nvSpPr>
              <p:spPr bwMode="auto">
                <a:xfrm>
                  <a:off x="4944" y="182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" name="Line 23"/>
                <p:cNvSpPr>
                  <a:spLocks noChangeShapeType="1"/>
                </p:cNvSpPr>
                <p:nvPr/>
              </p:nvSpPr>
              <p:spPr bwMode="auto">
                <a:xfrm>
                  <a:off x="4935" y="2007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Line 24"/>
                <p:cNvSpPr>
                  <a:spLocks noChangeShapeType="1"/>
                </p:cNvSpPr>
                <p:nvPr/>
              </p:nvSpPr>
              <p:spPr bwMode="auto">
                <a:xfrm>
                  <a:off x="5088" y="1824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5088" y="201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5144" y="1718"/>
                  <a:ext cx="378" cy="3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err="1" smtClean="0"/>
                    <a:t>d</a:t>
                  </a:r>
                  <a:r>
                    <a:rPr lang="en-US" altLang="zh-CN" sz="2000" i="1" dirty="0" err="1" smtClean="0"/>
                    <a:t>Z</a:t>
                  </a:r>
                  <a:endParaRPr lang="en-US" altLang="zh-CN" sz="2000" i="1" dirty="0"/>
                </a:p>
              </p:txBody>
            </p:sp>
            <p:sp>
              <p:nvSpPr>
                <p:cNvPr id="37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272" y="768"/>
                  <a:ext cx="0" cy="38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272" y="2928"/>
                  <a:ext cx="0" cy="336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" name="Line 32"/>
                <p:cNvSpPr>
                  <a:spLocks noChangeShapeType="1"/>
                </p:cNvSpPr>
                <p:nvPr/>
              </p:nvSpPr>
              <p:spPr bwMode="auto">
                <a:xfrm>
                  <a:off x="4704" y="768"/>
                  <a:ext cx="0" cy="38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" name="Line 33"/>
                <p:cNvSpPr>
                  <a:spLocks noChangeShapeType="1"/>
                </p:cNvSpPr>
                <p:nvPr/>
              </p:nvSpPr>
              <p:spPr bwMode="auto">
                <a:xfrm>
                  <a:off x="4704" y="2928"/>
                  <a:ext cx="0" cy="336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18" y="494"/>
                  <a:ext cx="271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Y</a:t>
                  </a:r>
                  <a:r>
                    <a:rPr lang="en-US" altLang="zh-CN" sz="1800" baseline="-25000" dirty="0"/>
                    <a:t>2</a:t>
                  </a:r>
                  <a:endParaRPr lang="en-US" altLang="zh-CN" sz="1800" dirty="0"/>
                </a:p>
              </p:txBody>
            </p:sp>
            <p:sp>
              <p:nvSpPr>
                <p:cNvPr id="42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560" y="480"/>
                  <a:ext cx="548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L</a:t>
                  </a:r>
                  <a:r>
                    <a:rPr lang="zh-CN" altLang="en-US" sz="1800" i="1" dirty="0" smtClean="0"/>
                    <a:t>，</a:t>
                  </a:r>
                  <a:r>
                    <a:rPr lang="en-US" altLang="zh-CN" sz="1800" i="1" dirty="0" smtClean="0"/>
                    <a:t>X</a:t>
                  </a:r>
                  <a:r>
                    <a:rPr lang="en-US" altLang="zh-CN" sz="1800" baseline="-25000" dirty="0" smtClean="0"/>
                    <a:t>2</a:t>
                  </a:r>
                  <a:endParaRPr lang="en-US" altLang="zh-CN" sz="1800" baseline="-25000" dirty="0"/>
                </a:p>
              </p:txBody>
            </p:sp>
            <p:sp>
              <p:nvSpPr>
                <p:cNvPr id="43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656" y="3237"/>
                  <a:ext cx="338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X</a:t>
                  </a:r>
                  <a:r>
                    <a:rPr lang="en-US" altLang="zh-CN" sz="1800" baseline="-25000" dirty="0"/>
                    <a:t>1</a:t>
                  </a:r>
                </a:p>
              </p:txBody>
            </p:sp>
            <p:sp>
              <p:nvSpPr>
                <p:cNvPr id="44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945" y="3229"/>
                  <a:ext cx="67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800" i="1" dirty="0" smtClean="0"/>
                    <a:t>V</a:t>
                  </a:r>
                  <a:r>
                    <a:rPr lang="zh-CN" altLang="en-US" sz="1800" i="1" dirty="0" smtClean="0"/>
                    <a:t>，</a:t>
                  </a:r>
                  <a:r>
                    <a:rPr lang="en-US" altLang="zh-CN" sz="1800" i="1" dirty="0" smtClean="0"/>
                    <a:t>Y</a:t>
                  </a:r>
                  <a:r>
                    <a:rPr lang="en-US" altLang="zh-CN" sz="1800" baseline="-25000" dirty="0" smtClean="0"/>
                    <a:t>1</a:t>
                  </a:r>
                  <a:endParaRPr lang="en-US" altLang="zh-CN" sz="1800" baseline="-25000" dirty="0"/>
                </a:p>
              </p:txBody>
            </p:sp>
          </p:grp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11168382" y="3224401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031568" y="2144439"/>
                <a:ext cx="246063" cy="47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0</a:t>
                </a:r>
                <a:endParaRPr lang="zh-CN" altLang="en-US" sz="14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960376" y="5296791"/>
                <a:ext cx="366187" cy="47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>
                <a:off x="8961562" y="3144065"/>
                <a:ext cx="0" cy="13001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581079" y="3642807"/>
                <a:ext cx="379297" cy="518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 flipH="1">
              <a:off x="9701382" y="1996048"/>
              <a:ext cx="35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 flipH="1">
              <a:off x="11636777" y="1998133"/>
              <a:ext cx="35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形标注 45"/>
              <p:cNvSpPr/>
              <p:nvPr/>
            </p:nvSpPr>
            <p:spPr>
              <a:xfrm>
                <a:off x="6311900" y="4973782"/>
                <a:ext cx="1682172" cy="706582"/>
              </a:xfrm>
              <a:prstGeom prst="wedgeEllipseCallout">
                <a:avLst>
                  <a:gd name="adj1" fmla="val 26513"/>
                  <a:gd name="adj2" fmla="val 6162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+mn-ea"/>
                  </a:rPr>
                  <a:t>不随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+mn-ea"/>
                  </a:rPr>
                  <a:t>变化</a:t>
                </a:r>
                <a:endParaRPr lang="zh-CN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6" name="椭圆形标注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900" y="4973782"/>
                <a:ext cx="1682172" cy="706582"/>
              </a:xfrm>
              <a:prstGeom prst="wedgeEllipseCallout">
                <a:avLst>
                  <a:gd name="adj1" fmla="val 26513"/>
                  <a:gd name="adj2" fmla="val 6162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15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1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3" name="矩形 2"/>
          <p:cNvSpPr/>
          <p:nvPr/>
        </p:nvSpPr>
        <p:spPr>
          <a:xfrm>
            <a:off x="327999" y="814643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5.5.2</a:t>
            </a:r>
            <a:r>
              <a:rPr lang="zh-CN" altLang="en-US" sz="2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吸收操作线方程</a:t>
            </a:r>
            <a:endParaRPr lang="en-US" altLang="zh-CN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标注 33"/>
              <p:cNvSpPr/>
              <p:nvPr/>
            </p:nvSpPr>
            <p:spPr>
              <a:xfrm>
                <a:off x="515091" y="2459453"/>
                <a:ext cx="3322661" cy="672552"/>
              </a:xfrm>
              <a:prstGeom prst="wedgeRoundRectCallout">
                <a:avLst>
                  <a:gd name="adj1" fmla="val 58384"/>
                  <a:gd name="adj2" fmla="val -1293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单位时间通过任一塔截面的惰性气体的量，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𝑘𝑚𝑜𝑙</m:t>
                    </m:r>
                    <m:r>
                      <a:rPr lang="zh-CN" alt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∕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圆角矩形标注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1" y="2459453"/>
                <a:ext cx="3322661" cy="672552"/>
              </a:xfrm>
              <a:prstGeom prst="wedgeRoundRectCallout">
                <a:avLst>
                  <a:gd name="adj1" fmla="val 58384"/>
                  <a:gd name="adj2" fmla="val -129344"/>
                  <a:gd name="adj3" fmla="val 16667"/>
                </a:avLst>
              </a:prstGeom>
              <a:blipFill>
                <a:blip r:embed="rId2"/>
                <a:stretch>
                  <a:fillRect l="-672" b="-7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圆角矩形标注 34"/>
              <p:cNvSpPr/>
              <p:nvPr/>
            </p:nvSpPr>
            <p:spPr>
              <a:xfrm>
                <a:off x="5967333" y="2517759"/>
                <a:ext cx="3076567" cy="672552"/>
              </a:xfrm>
              <a:prstGeom prst="wedgeRoundRectCallout">
                <a:avLst>
                  <a:gd name="adj1" fmla="val -62861"/>
                  <a:gd name="adj2" fmla="val -13143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单位时间通过任一塔截面的纯溶剂的量，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𝑘𝑚𝑜𝑙</m:t>
                    </m:r>
                    <m:r>
                      <a:rPr lang="zh-CN" alt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∕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圆角矩形标注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333" y="2517759"/>
                <a:ext cx="3076567" cy="672552"/>
              </a:xfrm>
              <a:prstGeom prst="wedgeRoundRectCallout">
                <a:avLst>
                  <a:gd name="adj1" fmla="val -62861"/>
                  <a:gd name="adj2" fmla="val -131436"/>
                  <a:gd name="adj3" fmla="val 16667"/>
                </a:avLst>
              </a:prstGeom>
              <a:blipFill>
                <a:blip r:embed="rId3"/>
                <a:stretch>
                  <a:fillRect r="-175" b="-8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圆角矩形标注 35"/>
          <p:cNvSpPr/>
          <p:nvPr/>
        </p:nvSpPr>
        <p:spPr>
          <a:xfrm>
            <a:off x="1191483" y="5949179"/>
            <a:ext cx="3556530" cy="672552"/>
          </a:xfrm>
          <a:prstGeom prst="wedgeRoundRectCallout">
            <a:avLst>
              <a:gd name="adj1" fmla="val 41364"/>
              <a:gd name="adj2" fmla="val -87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进塔气体（下标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）、出塔气体（下标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）中溶质的摩尔比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5758790" y="5959554"/>
            <a:ext cx="3436729" cy="672552"/>
          </a:xfrm>
          <a:prstGeom prst="wedgeRoundRectCallout">
            <a:avLst>
              <a:gd name="adj1" fmla="val -33013"/>
              <a:gd name="adj2" fmla="val -917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出塔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液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体（下标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）、进塔液体（下标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）中溶质的摩尔比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2764" y="3398789"/>
            <a:ext cx="26306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研究对象：</a:t>
            </a:r>
            <a:endParaRPr lang="en-US" altLang="zh-CN" sz="2400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定态逆流操作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200814" y="3231035"/>
                <a:ext cx="468915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假设：</a:t>
                </a:r>
                <a:endParaRPr lang="en-US" altLang="zh-CN" sz="2400" dirty="0" smtClean="0"/>
              </a:p>
              <a:p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</a:t>
                </a:r>
                <a:r>
                  <a:rPr lang="zh-CN" altLang="en-US" sz="2400" dirty="0" smtClean="0"/>
                  <a:t>溶剂不挥发，惰性气体不溶于溶剂。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结论：</a:t>
                </a:r>
                <a:endParaRPr lang="en-US" altLang="zh-CN" sz="2400" dirty="0" smtClean="0"/>
              </a:p>
              <a:p>
                <a:r>
                  <a:rPr lang="en-US" altLang="zh-CN" sz="2400" dirty="0" smtClean="0">
                    <a:latin typeface="+mn-ea"/>
                  </a:rPr>
                  <a:t>    </a:t>
                </a:r>
                <a:r>
                  <a:rPr lang="zh-CN" altLang="zh-CN" sz="2400" dirty="0" smtClean="0">
                    <a:latin typeface="+mn-ea"/>
                  </a:rPr>
                  <a:t>①</a:t>
                </a:r>
                <a:r>
                  <a:rPr lang="zh-CN" altLang="en-US" sz="2400" dirty="0" smtClean="0">
                    <a:latin typeface="+mn-ea"/>
                  </a:rPr>
                  <a:t>纯溶剂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和惰性气体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的摩尔</a:t>
                </a:r>
                <a:r>
                  <a:rPr lang="zh-CN" altLang="en-US" sz="2400" dirty="0">
                    <a:latin typeface="+mn-ea"/>
                  </a:rPr>
                  <a:t>流</a:t>
                </a:r>
                <a:r>
                  <a:rPr lang="zh-CN" altLang="en-US" sz="2400" dirty="0" smtClean="0">
                    <a:latin typeface="+mn-ea"/>
                  </a:rPr>
                  <a:t>量不变。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dirty="0" smtClean="0">
                    <a:latin typeface="+mn-ea"/>
                  </a:rPr>
                  <a:t>    </a:t>
                </a:r>
                <a:r>
                  <a:rPr lang="zh-CN" altLang="zh-CN" sz="2400" dirty="0" smtClean="0">
                    <a:latin typeface="+mn-ea"/>
                  </a:rPr>
                  <a:t>②</a:t>
                </a:r>
                <a:r>
                  <a:rPr lang="zh-CN" altLang="en-US" sz="2400" dirty="0" smtClean="0">
                    <a:latin typeface="+mn-ea"/>
                  </a:rPr>
                  <a:t>气液组成用摩尔比来表示。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14" y="3231035"/>
                <a:ext cx="4689154" cy="2677656"/>
              </a:xfrm>
              <a:prstGeom prst="rect">
                <a:avLst/>
              </a:prstGeom>
              <a:blipFill>
                <a:blip r:embed="rId4"/>
                <a:stretch>
                  <a:fillRect l="-1951" t="-2733" r="-3511" b="-4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373489" y="1712439"/>
            <a:ext cx="3248223" cy="4104001"/>
            <a:chOff x="4486411" y="1589871"/>
            <a:chExt cx="3248223" cy="4104001"/>
          </a:xfrm>
        </p:grpSpPr>
        <p:grpSp>
          <p:nvGrpSpPr>
            <p:cNvPr id="33" name="组合 32"/>
            <p:cNvGrpSpPr/>
            <p:nvPr/>
          </p:nvGrpSpPr>
          <p:grpSpPr>
            <a:xfrm>
              <a:off x="5029200" y="1589871"/>
              <a:ext cx="2566849" cy="4104001"/>
              <a:chOff x="4271555" y="1332235"/>
              <a:chExt cx="2566849" cy="4104001"/>
            </a:xfrm>
            <a:noFill/>
          </p:grpSpPr>
          <p:sp>
            <p:nvSpPr>
              <p:cNvPr id="6" name="矩形 5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6" t="-1311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294" t="-150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直接箭头连接符 44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/>
            </p:nvSpPr>
            <p:spPr>
              <a:xfrm>
                <a:off x="5102218" y="3461376"/>
                <a:ext cx="69768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48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/>
            <p:cNvSpPr txBox="1"/>
            <p:nvPr/>
          </p:nvSpPr>
          <p:spPr>
            <a:xfrm>
              <a:off x="4486411" y="3101219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7457463" y="3059667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432636" y="829350"/>
                <a:ext cx="2066720" cy="524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636" y="829350"/>
                <a:ext cx="2066720" cy="5249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标注 9"/>
              <p:cNvSpPr/>
              <p:nvPr/>
            </p:nvSpPr>
            <p:spPr>
              <a:xfrm>
                <a:off x="7477154" y="1631974"/>
                <a:ext cx="1644934" cy="657228"/>
              </a:xfrm>
              <a:prstGeom prst="wedgeRoundRectCallout">
                <a:avLst>
                  <a:gd name="adj1" fmla="val 44352"/>
                  <a:gd name="adj2" fmla="val -1103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混合气体的体积流量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圆角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54" y="1631974"/>
                <a:ext cx="1644934" cy="657228"/>
              </a:xfrm>
              <a:prstGeom prst="wedgeRoundRectCallout">
                <a:avLst>
                  <a:gd name="adj1" fmla="val 44352"/>
                  <a:gd name="adj2" fmla="val -110321"/>
                  <a:gd name="adj3" fmla="val 16667"/>
                </a:avLst>
              </a:prstGeom>
              <a:blipFill>
                <a:blip r:embed="rId11"/>
                <a:stretch>
                  <a:fillRect l="-1103" r="-24265" b="-59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标注 38"/>
              <p:cNvSpPr/>
              <p:nvPr/>
            </p:nvSpPr>
            <p:spPr>
              <a:xfrm>
                <a:off x="9195519" y="1617542"/>
                <a:ext cx="1985216" cy="657228"/>
              </a:xfrm>
              <a:prstGeom prst="wedgeRoundRectCallout">
                <a:avLst>
                  <a:gd name="adj1" fmla="val -39980"/>
                  <a:gd name="adj2" fmla="val -913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混合气体的</a:t>
                </a:r>
                <a:r>
                  <a:rPr lang="zh-CN" altLang="en-US" dirty="0"/>
                  <a:t>摩尔</a:t>
                </a:r>
                <a:r>
                  <a:rPr lang="zh-CN" altLang="en-US" dirty="0" smtClean="0"/>
                  <a:t>浓度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圆角矩形标注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19" y="1617542"/>
                <a:ext cx="1985216" cy="657228"/>
              </a:xfrm>
              <a:prstGeom prst="wedgeRoundRectCallout">
                <a:avLst>
                  <a:gd name="adj1" fmla="val -39980"/>
                  <a:gd name="adj2" fmla="val -91349"/>
                  <a:gd name="adj3" fmla="val 16667"/>
                </a:avLst>
              </a:prstGeom>
              <a:blipFill>
                <a:blip r:embed="rId12"/>
                <a:stretch>
                  <a:fillRect r="-6383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圆角矩形标注 40"/>
          <p:cNvSpPr/>
          <p:nvPr/>
        </p:nvSpPr>
        <p:spPr>
          <a:xfrm>
            <a:off x="10453893" y="900262"/>
            <a:ext cx="1692644" cy="657228"/>
          </a:xfrm>
          <a:prstGeom prst="wedgeRoundRectCallout">
            <a:avLst>
              <a:gd name="adj1" fmla="val -63838"/>
              <a:gd name="adj2" fmla="val 3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混合气体的</a:t>
            </a:r>
            <a:r>
              <a:rPr lang="zh-CN" altLang="en-US" dirty="0"/>
              <a:t>进</a:t>
            </a:r>
            <a:r>
              <a:rPr lang="zh-CN" altLang="en-US" dirty="0" smtClean="0"/>
              <a:t>塔摩尔分数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8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0217" y="789708"/>
                <a:ext cx="11513128" cy="5372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+mn-ea"/>
                    <a:cs typeface="Times New Roman" panose="02020603050405020304" pitchFamily="18" charset="0"/>
                  </a:rPr>
                  <a:t>讨论：</a:t>
                </a:r>
                <a:endParaRPr lang="en-US" altLang="zh-CN" sz="28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）定义：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式中符号 </a:t>
                </a:r>
                <a:r>
                  <a:rPr lang="en-US" altLang="zh-CN" sz="2400" b="1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表示的是单位体积填料的有效传质面积，是指那些被流动的液体膜层所覆盖且能提供气液接触的有效面积。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）影响因素：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b="1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值与填料的类型、形状、尺寸、填充情况有关，还随流体物性、流体状况而变化。其数值不容易直接测定。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）处理方法：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通常将它与传质系数的乘积作为一个物理量，称为体积传质系数。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𝐘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num>
                      <m:den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zh-CN" altLang="en-US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𝛀</m:t>
                        </m:r>
                        <m:r>
                          <a:rPr lang="en-US" altLang="zh-CN" sz="28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8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sub>
                        </m:sSub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𝛀</m:t>
                        </m:r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den>
                    </m:f>
                  </m:oMath>
                </a14:m>
                <a:endPara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789708"/>
                <a:ext cx="11513128" cy="5372625"/>
              </a:xfrm>
              <a:prstGeom prst="rect">
                <a:avLst/>
              </a:prstGeom>
              <a:blipFill>
                <a:blip r:embed="rId3"/>
                <a:stretch>
                  <a:fillRect l="-1059" t="-1589" r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360217" y="5825240"/>
                <a:ext cx="3103417" cy="846631"/>
              </a:xfrm>
              <a:prstGeom prst="wedgeRoundRectCallout">
                <a:avLst>
                  <a:gd name="adj1" fmla="val 75223"/>
                  <a:gd name="adj2" fmla="val -462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气相总体积传质系数</a:t>
                </a:r>
                <a:endParaRPr lang="en-US" altLang="zh-CN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𝒌𝒎𝒐𝒍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5825240"/>
                <a:ext cx="3103417" cy="846631"/>
              </a:xfrm>
              <a:prstGeom prst="wedgeRoundRectCallout">
                <a:avLst>
                  <a:gd name="adj1" fmla="val 75223"/>
                  <a:gd name="adj2" fmla="val -46218"/>
                  <a:gd name="adj3" fmla="val 16667"/>
                </a:avLst>
              </a:prstGeom>
              <a:blipFill>
                <a:blip r:embed="rId4"/>
                <a:stretch>
                  <a:fillRect l="-468" t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6960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260139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60217" y="789708"/>
                <a:ext cx="11513128" cy="603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）气相总体积传质系数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物理意义：在单位推动力下，单位体积填料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层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内，单位时间吸收的溶质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量。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 结论：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Times New Roman" panose="02020603050405020304" pitchFamily="18" charset="0"/>
                  </a:rPr>
                  <a:t>在低浓度吸收的情况下， 在全塔范围内可取平均值。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通常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可由实验测定。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低浓度定态吸收的填料层高度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𝐘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𝛀</m:t>
                        </m:r>
                      </m:den>
                    </m:f>
                    <m:nary>
                      <m:nary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𝐝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𝐎𝐆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𝐎𝐆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num>
                              <m:den>
                                <m:r>
                                  <a:rPr lang="en-US" altLang="zh-CN" sz="2400" b="1" i="1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dirty="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dirty="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altLang="zh-CN" sz="2400" b="1" i="1" dirty="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nary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填料层高度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等于传质单元高度和传质单元数的乘积。</a:t>
                </a:r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789708"/>
                <a:ext cx="11513128" cy="6037102"/>
              </a:xfrm>
              <a:prstGeom prst="rect">
                <a:avLst/>
              </a:prstGeom>
              <a:blipFill>
                <a:blip r:embed="rId2"/>
                <a:stretch>
                  <a:fillRect l="-847" t="-1111" b="-1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582461" y="1692844"/>
                <a:ext cx="2290884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𝐘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461" y="1692844"/>
                <a:ext cx="2290884" cy="66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1784501" y="5022464"/>
                <a:ext cx="3103417" cy="404488"/>
              </a:xfrm>
              <a:prstGeom prst="wedgeRoundRectCallout">
                <a:avLst>
                  <a:gd name="adj1" fmla="val 22004"/>
                  <a:gd name="adj2" fmla="val -892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气相总传质单元高度</a:t>
                </a:r>
                <a:r>
                  <a:rPr lang="zh-CN" altLang="en-US" sz="2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zh-CN" altLang="en-US" sz="20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01" y="5022464"/>
                <a:ext cx="3103417" cy="404488"/>
              </a:xfrm>
              <a:prstGeom prst="wedgeRoundRectCallout">
                <a:avLst>
                  <a:gd name="adj1" fmla="val 22004"/>
                  <a:gd name="adj2" fmla="val -89222"/>
                  <a:gd name="adj3" fmla="val 16667"/>
                </a:avLst>
              </a:prstGeom>
              <a:blipFill>
                <a:blip r:embed="rId4"/>
                <a:stretch>
                  <a:fillRect l="-195" b="-1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/>
          <p:cNvSpPr/>
          <p:nvPr/>
        </p:nvSpPr>
        <p:spPr>
          <a:xfrm>
            <a:off x="4980707" y="5022464"/>
            <a:ext cx="2272148" cy="404488"/>
          </a:xfrm>
          <a:prstGeom prst="wedgeRoundRectCallout">
            <a:avLst>
              <a:gd name="adj1" fmla="val -48363"/>
              <a:gd name="adj2" fmla="val -1200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气相总传质单元数</a:t>
            </a:r>
          </a:p>
        </p:txBody>
      </p:sp>
    </p:spTree>
    <p:extLst>
      <p:ext uri="{BB962C8B-B14F-4D97-AF65-F5344CB8AC3E}">
        <p14:creationId xmlns:p14="http://schemas.microsoft.com/office/powerpoint/2010/main" val="419769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标注 9"/>
              <p:cNvSpPr/>
              <p:nvPr/>
            </p:nvSpPr>
            <p:spPr>
              <a:xfrm>
                <a:off x="5347853" y="6393181"/>
                <a:ext cx="3463637" cy="404488"/>
              </a:xfrm>
              <a:prstGeom prst="wedgeRoundRectCallout">
                <a:avLst>
                  <a:gd name="adj1" fmla="val -104024"/>
                  <a:gd name="adj2" fmla="val -481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相传质单元高度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zh-CN" altLang="en-US" sz="24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圆角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53" y="6393181"/>
                <a:ext cx="3463637" cy="404488"/>
              </a:xfrm>
              <a:prstGeom prst="wedgeRoundRectCallout">
                <a:avLst>
                  <a:gd name="adj1" fmla="val -104024"/>
                  <a:gd name="adj2" fmla="val -48121"/>
                  <a:gd name="adj3" fmla="val 16667"/>
                </a:avLst>
              </a:prstGeom>
              <a:blipFill>
                <a:blip r:embed="rId2"/>
                <a:stretch>
                  <a:fillRect t="-2318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7350" y="819786"/>
                <a:ext cx="11650686" cy="567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5.5.3.2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传质单元数与传质单元高度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）数学表达式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𝐝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𝒅𝑿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</a:p>
              <a:p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𝐆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𝒅𝒀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e>
                            </m:box>
                          </m:e>
                        </m:nary>
                        <m:r>
                          <m:rPr>
                            <m:nor/>
                          </m:rPr>
                          <a:rPr lang="en-US" altLang="zh-CN" sz="2400" b="1" dirty="0" smtClean="0">
                            <a:latin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674759"/>
              </a:xfrm>
              <a:prstGeom prst="rect">
                <a:avLst/>
              </a:prstGeom>
              <a:blipFill>
                <a:blip r:embed="rId3"/>
                <a:stretch>
                  <a:fillRect l="-942" t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5347854" y="2424924"/>
                <a:ext cx="3657600" cy="404488"/>
              </a:xfrm>
              <a:prstGeom prst="wedgeRoundRectCallout">
                <a:avLst>
                  <a:gd name="adj1" fmla="val -92782"/>
                  <a:gd name="adj2" fmla="val -446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气相总传质单元高度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zh-CN" altLang="en-US" sz="24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54" y="2424924"/>
                <a:ext cx="3657600" cy="404488"/>
              </a:xfrm>
              <a:prstGeom prst="wedgeRoundRectCallout">
                <a:avLst>
                  <a:gd name="adj1" fmla="val -92782"/>
                  <a:gd name="adj2" fmla="val -44695"/>
                  <a:gd name="adj3" fmla="val 16667"/>
                </a:avLst>
              </a:prstGeom>
              <a:blipFill>
                <a:blip r:embed="rId4"/>
                <a:stretch>
                  <a:fillRect t="-2318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标注 4"/>
          <p:cNvSpPr/>
          <p:nvPr/>
        </p:nvSpPr>
        <p:spPr>
          <a:xfrm>
            <a:off x="5347854" y="1973149"/>
            <a:ext cx="2881746" cy="404488"/>
          </a:xfrm>
          <a:prstGeom prst="wedgeRoundRectCallout">
            <a:avLst>
              <a:gd name="adj1" fmla="val -57087"/>
              <a:gd name="adj2" fmla="val -7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气相总传质单元数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>
              <a:xfrm>
                <a:off x="5347854" y="3881020"/>
                <a:ext cx="3657600" cy="404488"/>
              </a:xfrm>
              <a:prstGeom prst="wedgeRoundRectCallout">
                <a:avLst>
                  <a:gd name="adj1" fmla="val -92024"/>
                  <a:gd name="adj2" fmla="val -823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相总传质单元高度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zh-CN" altLang="en-US" sz="24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54" y="3881020"/>
                <a:ext cx="3657600" cy="404488"/>
              </a:xfrm>
              <a:prstGeom prst="wedgeRoundRectCallout">
                <a:avLst>
                  <a:gd name="adj1" fmla="val -92024"/>
                  <a:gd name="adj2" fmla="val -82372"/>
                  <a:gd name="adj3" fmla="val 16667"/>
                </a:avLst>
              </a:prstGeom>
              <a:blipFill>
                <a:blip r:embed="rId5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5347854" y="3416214"/>
            <a:ext cx="2881746" cy="404488"/>
          </a:xfrm>
          <a:prstGeom prst="wedgeRoundRectCallout">
            <a:avLst>
              <a:gd name="adj1" fmla="val -57087"/>
              <a:gd name="adj2" fmla="val -7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液</a:t>
            </a:r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相总传质单元数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>
              <a:xfrm>
                <a:off x="5347854" y="5187782"/>
                <a:ext cx="3463637" cy="404488"/>
              </a:xfrm>
              <a:prstGeom prst="wedgeRoundRectCallout">
                <a:avLst>
                  <a:gd name="adj1" fmla="val -105224"/>
                  <a:gd name="adj2" fmla="val -755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气相传质单元高度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zh-CN" altLang="en-US" sz="24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54" y="5187782"/>
                <a:ext cx="3463637" cy="404488"/>
              </a:xfrm>
              <a:prstGeom prst="wedgeRoundRectCallout">
                <a:avLst>
                  <a:gd name="adj1" fmla="val -105224"/>
                  <a:gd name="adj2" fmla="val -75522"/>
                  <a:gd name="adj3" fmla="val 16667"/>
                </a:avLst>
              </a:prstGeom>
              <a:blipFill>
                <a:blip r:embed="rId6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>
          <a:xfrm>
            <a:off x="5347854" y="4751995"/>
            <a:ext cx="2479964" cy="404488"/>
          </a:xfrm>
          <a:prstGeom prst="wedgeRoundRectCallout">
            <a:avLst>
              <a:gd name="adj1" fmla="val -73173"/>
              <a:gd name="adj2" fmla="val -44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气相传质单元数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5347854" y="5988693"/>
            <a:ext cx="2479964" cy="404488"/>
          </a:xfrm>
          <a:prstGeom prst="wedgeRoundRectCallout">
            <a:avLst>
              <a:gd name="adj1" fmla="val -72614"/>
              <a:gd name="adj2" fmla="val -20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液相传质单元数</a:t>
            </a:r>
          </a:p>
        </p:txBody>
      </p:sp>
    </p:spTree>
    <p:extLst>
      <p:ext uri="{BB962C8B-B14F-4D97-AF65-F5344CB8AC3E}">
        <p14:creationId xmlns:p14="http://schemas.microsoft.com/office/powerpoint/2010/main" val="1661810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0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7350" y="819786"/>
                <a:ext cx="11650686" cy="5879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）传质单元数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：公式组成分析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𝐝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r>
                  <a:rPr lang="zh-CN" altLang="en-US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气相组成变化（分离要求）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吸收过程的推动力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𝒅𝑿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液相组成变化（分离要求）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吸收过程的推动力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  传质单元数反映了吸收过程的难易程度。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：物理意义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nary>
                          <m:nary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𝐝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num>
                                  <m:den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𝐦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当气体流经一段填料，气相溶质组成变化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等于该段填料平均吸收推动力。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 ，该段填料为一个传质单元。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879045"/>
              </a:xfrm>
              <a:prstGeom prst="rect">
                <a:avLst/>
              </a:prstGeom>
              <a:blipFill>
                <a:blip r:embed="rId3"/>
                <a:stretch>
                  <a:fillRect l="-837" t="-829" b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10196945" y="928254"/>
            <a:ext cx="1579419" cy="443346"/>
          </a:xfrm>
          <a:prstGeom prst="wedgeEllipseCallout">
            <a:avLst>
              <a:gd name="adj1" fmla="val -54681"/>
              <a:gd name="adj2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无量纲数</a:t>
            </a:r>
            <a:endParaRPr lang="zh-CN" altLang="en-US" dirty="0"/>
          </a:p>
        </p:txBody>
      </p:sp>
      <p:sp>
        <p:nvSpPr>
          <p:cNvPr id="30" name="椭圆形标注 29"/>
          <p:cNvSpPr/>
          <p:nvPr/>
        </p:nvSpPr>
        <p:spPr>
          <a:xfrm>
            <a:off x="4593273" y="4311038"/>
            <a:ext cx="1045527" cy="443346"/>
          </a:xfrm>
          <a:prstGeom prst="wedgeEllipseCallout">
            <a:avLst>
              <a:gd name="adj1" fmla="val -54681"/>
              <a:gd name="adj2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积分中值定理</a:t>
            </a:r>
            <a:endParaRPr lang="zh-CN" altLang="en-US" sz="14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8101939" y="3468257"/>
            <a:ext cx="3417767" cy="3230574"/>
            <a:chOff x="8101939" y="3468257"/>
            <a:chExt cx="3417767" cy="3230574"/>
          </a:xfrm>
        </p:grpSpPr>
        <p:grpSp>
          <p:nvGrpSpPr>
            <p:cNvPr id="5" name="组合 4"/>
            <p:cNvGrpSpPr/>
            <p:nvPr/>
          </p:nvGrpSpPr>
          <p:grpSpPr>
            <a:xfrm>
              <a:off x="8101939" y="3468257"/>
              <a:ext cx="3417767" cy="3230574"/>
              <a:chOff x="7058753" y="2295809"/>
              <a:chExt cx="4371976" cy="332898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058753" y="2295809"/>
                <a:ext cx="4371976" cy="3328988"/>
                <a:chOff x="6784433" y="2245009"/>
                <a:chExt cx="4371976" cy="3328988"/>
              </a:xfrm>
            </p:grpSpPr>
            <p:grpSp>
              <p:nvGrpSpPr>
                <p:cNvPr id="11" name="Group 29"/>
                <p:cNvGrpSpPr>
                  <a:grpSpLocks/>
                </p:cNvGrpSpPr>
                <p:nvPr/>
              </p:nvGrpSpPr>
              <p:grpSpPr bwMode="auto">
                <a:xfrm>
                  <a:off x="6784433" y="2245009"/>
                  <a:ext cx="4371976" cy="3328988"/>
                  <a:chOff x="1323" y="1748"/>
                  <a:chExt cx="2754" cy="2097"/>
                </a:xfrm>
              </p:grpSpPr>
              <p:sp>
                <p:nvSpPr>
                  <p:cNvPr id="1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3598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8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1323" y="1748"/>
                    <a:ext cx="2736" cy="1992"/>
                    <a:chOff x="870" y="1748"/>
                    <a:chExt cx="2736" cy="1992"/>
                  </a:xfrm>
                </p:grpSpPr>
                <p:sp>
                  <p:nvSpPr>
                    <p:cNvPr id="20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6" y="3612"/>
                      <a:ext cx="2450" cy="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" name="Line 7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152" y="1870"/>
                      <a:ext cx="4" cy="1742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92" y="3566"/>
                      <a:ext cx="116" cy="17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 altLang="zh-CN" i="1" baseline="-25000" dirty="0"/>
                    </a:p>
                  </p:txBody>
                </p:sp>
                <p:sp>
                  <p:nvSpPr>
                    <p:cNvPr id="23" name="Line 1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429" y="2176"/>
                      <a:ext cx="803" cy="937"/>
                    </a:xfrm>
                    <a:prstGeom prst="line">
                      <a:avLst/>
                    </a:prstGeom>
                    <a:ln w="31750">
                      <a:solidFill>
                        <a:srgbClr val="FF0000"/>
                      </a:solidFill>
                      <a:headEnd/>
                      <a:tailEnd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46" y="2884"/>
                      <a:ext cx="232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0" y="1948"/>
                      <a:ext cx="335" cy="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6" name="Line 2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6" y="2296"/>
                      <a:ext cx="2087" cy="1316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03" y="1748"/>
                      <a:ext cx="199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US" altLang="zh-CN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58" y="2549"/>
                      <a:ext cx="208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</a:t>
                      </a:r>
                      <a:endPara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9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0" y="2452"/>
                      <a:ext cx="199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US" altLang="zh-CN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19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2" y="3612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 rot="19219427">
                      <a:off x="9968018" y="3171517"/>
                      <a:ext cx="1085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219427">
                      <a:off x="9968018" y="3171517"/>
                      <a:ext cx="1085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6618" t="-11382" r="-15441" b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/>
                    <p:cNvSpPr txBox="1"/>
                    <p:nvPr/>
                  </p:nvSpPr>
                  <p:spPr>
                    <a:xfrm rot="18118888">
                      <a:off x="8222362" y="3068178"/>
                      <a:ext cx="379957" cy="34385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type m:val="li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118888">
                      <a:off x="8222362" y="3068178"/>
                      <a:ext cx="379957" cy="34385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0000" t="-156000" r="-207143" b="-134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文本框 13"/>
                    <p:cNvSpPr txBox="1"/>
                    <p:nvPr/>
                  </p:nvSpPr>
                  <p:spPr>
                    <a:xfrm>
                      <a:off x="6887339" y="4493064"/>
                      <a:ext cx="280393" cy="285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4" name="文本框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339" y="4493064"/>
                      <a:ext cx="280393" cy="2854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6111" r="-27778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直接连接符 14"/>
                <p:cNvCxnSpPr/>
                <p:nvPr/>
              </p:nvCxnSpPr>
              <p:spPr>
                <a:xfrm>
                  <a:off x="7225764" y="3547553"/>
                  <a:ext cx="2649756" cy="0"/>
                </a:xfrm>
                <a:prstGeom prst="line">
                  <a:avLst/>
                </a:prstGeom>
                <a:ln w="158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8377707" y="3547553"/>
                  <a:ext cx="0" cy="1656556"/>
                </a:xfrm>
                <a:prstGeom prst="line">
                  <a:avLst/>
                </a:prstGeom>
                <a:ln w="1587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6"/>
              <p:cNvSpPr txBox="1"/>
              <p:nvPr/>
            </p:nvSpPr>
            <p:spPr>
              <a:xfrm>
                <a:off x="7295630" y="5162832"/>
                <a:ext cx="361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10136838" y="3621405"/>
                <a:ext cx="0" cy="1656556"/>
              </a:xfrm>
              <a:prstGeom prst="line">
                <a:avLst/>
              </a:prstGeom>
              <a:ln w="1587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7521871" y="4588182"/>
                <a:ext cx="1114426" cy="0"/>
              </a:xfrm>
              <a:prstGeom prst="line">
                <a:avLst/>
              </a:prstGeom>
              <a:ln w="1587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9992072" y="5319609"/>
                    <a:ext cx="3155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2072" y="5319609"/>
                    <a:ext cx="31553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85" r="-192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直接连接符 31"/>
            <p:cNvCxnSpPr/>
            <p:nvPr/>
          </p:nvCxnSpPr>
          <p:spPr>
            <a:xfrm flipH="1">
              <a:off x="8426761" y="5543513"/>
              <a:ext cx="347867" cy="321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</p:cNvCxnSpPr>
            <p:nvPr/>
          </p:nvCxnSpPr>
          <p:spPr>
            <a:xfrm flipH="1">
              <a:off x="8454388" y="4127620"/>
              <a:ext cx="1337820" cy="264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8158241" y="3982340"/>
                  <a:ext cx="267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241" y="3982340"/>
                  <a:ext cx="26770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182" r="-6818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8143820" y="5338568"/>
                  <a:ext cx="273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820" y="5338568"/>
                  <a:ext cx="273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0000" r="-444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938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944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）传质单元高度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：物理意义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完成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一个传质单元分离效果所需的填料层高度。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𝐎𝐆</m:t>
                            </m:r>
                          </m:sub>
                        </m:sSub>
                      </m:e>
                    </m:box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传质单元高度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的数值反映了吸收设备传质效能的高低。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惰性气体的摩尔流量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填料塔的塔截面积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传质阻力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相互关系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OG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愈小，完成一定分离任务所需的填料层高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小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OG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愈小，传质阻力越小，吸收设备传质效能愈高。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问题： 减少填料层高度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降低传质单元高度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zh-CN" altLang="en-US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减小传质阻力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，应选择高效填料。 </a:t>
                </a:r>
                <a:endParaRPr lang="en-US" altLang="zh-CN" sz="2400" b="1" dirty="0" smtClean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944384"/>
              </a:xfrm>
              <a:prstGeom prst="rect">
                <a:avLst/>
              </a:prstGeom>
              <a:blipFill>
                <a:blip r:embed="rId2"/>
                <a:stretch>
                  <a:fillRect l="-837" t="-820" r="-52" b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68145" y="819786"/>
                <a:ext cx="3823855" cy="7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𝒁</m:t>
                      </m:r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𝐘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</m:den>
                      </m:f>
                      <m:nary>
                        <m:nary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𝐎𝐆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𝐎𝐆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145" y="819786"/>
                <a:ext cx="3823855" cy="753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611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068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）传质单元高度与体积总传质系数之间的关系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：公式组成分析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惰性气体的摩尔流量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填料塔的塔截面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积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体积总传质系数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体积总传质系数的数值也反映了吸收设备传质效能的高低。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和流体流量之间的关系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实验测定：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𝐘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 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∼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zh-CN" altLang="en-US" sz="2400" b="1" i="1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体积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总传质系数随流体流量的变化较大。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∝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∼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，传质单元高度受流体流量的变化较小。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   传质单元高度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068567"/>
              </a:xfrm>
              <a:prstGeom prst="rect">
                <a:avLst/>
              </a:prstGeom>
              <a:blipFill>
                <a:blip r:embed="rId2"/>
                <a:stretch>
                  <a:fillRect l="-837" t="-962" b="-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228144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54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）各种传质单元高度之间的关系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：公式组成分析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𝐘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𝐘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𝛀</m:t>
                                </m:r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𝐘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𝛀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𝐆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box>
                      <m:box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𝐋</m:t>
                            </m:r>
                          </m:sub>
                        </m:sSub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𝐗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𝐘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𝐗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𝛀</m:t>
                                </m:r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𝐘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𝛀</m:t>
                                </m:r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𝑽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𝑽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box>
                      <m:box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</m:sub>
                        </m:sSub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𝐎𝐋</m:t>
                            </m:r>
                          </m:sub>
                        </m:sSub>
                      </m:e>
                    </m:box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两个名词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吸收因数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，吸收因数反映了吸收操作线与平衡线的斜率之比。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解吸因数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549211"/>
              </a:xfrm>
              <a:prstGeom prst="rect">
                <a:avLst/>
              </a:prstGeom>
              <a:blipFill>
                <a:blip r:embed="rId2"/>
                <a:stretch>
                  <a:fillRect l="-837" t="-1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 flipV="1">
            <a:off x="2916579" y="2119745"/>
            <a:ext cx="783773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flipV="1">
            <a:off x="7183778" y="2111103"/>
            <a:ext cx="783773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flipV="1">
            <a:off x="2916579" y="2807053"/>
            <a:ext cx="783773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flipV="1">
            <a:off x="7575664" y="2775126"/>
            <a:ext cx="783773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flipV="1">
            <a:off x="1022031" y="3548816"/>
            <a:ext cx="783773" cy="18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11189720" y="2016127"/>
            <a:ext cx="261257" cy="971035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形标注 4"/>
              <p:cNvSpPr/>
              <p:nvPr/>
            </p:nvSpPr>
            <p:spPr>
              <a:xfrm>
                <a:off x="9043987" y="3343162"/>
                <a:ext cx="2145733" cy="771525"/>
              </a:xfrm>
              <a:prstGeom prst="wedgeEllipseCallout">
                <a:avLst>
                  <a:gd name="adj1" fmla="val -58212"/>
                  <a:gd name="adj2" fmla="val -745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椭圆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987" y="3343162"/>
                <a:ext cx="2145733" cy="771525"/>
              </a:xfrm>
              <a:prstGeom prst="wedgeEllipseCallout">
                <a:avLst>
                  <a:gd name="adj1" fmla="val -58212"/>
                  <a:gd name="adj2" fmla="val -7453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2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722" y="827762"/>
                <a:ext cx="11650686" cy="6004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5.5.3.3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传质单元数的计算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填料层高度：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  <m:nary>
                          <m:nary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𝐝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nary>
                      </m:e>
                    </m:box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）对数平均推动力法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：前提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气液平衡线为直线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操作线为直线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box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：推导过程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气相总传质单元数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𝐎𝐆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box>
                            <m:box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num>
                                <m:den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  <m:e>
                          <m:box>
                            <m:box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num>
                                <m:den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den>
                              </m:f>
                            </m:e>
                          </m:box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  <m:e>
                          <m:box>
                            <m:box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num>
                                <m:den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𝐘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num>
                                <m:den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den>
                              </m:f>
                            </m:e>
                          </m:box>
                        </m:e>
                      </m:nary>
                      <m:box>
                        <m:box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𝒍𝒏</m:t>
                      </m:r>
                      <m:box>
                        <m:box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box>
                            <m:box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 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" y="827762"/>
                <a:ext cx="11650686" cy="6004849"/>
              </a:xfrm>
              <a:prstGeom prst="rect">
                <a:avLst/>
              </a:prstGeom>
              <a:blipFill>
                <a:blip r:embed="rId3"/>
                <a:stretch>
                  <a:fillRect l="-942" t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4641272" y="2114728"/>
            <a:ext cx="3657600" cy="404488"/>
          </a:xfrm>
          <a:prstGeom prst="wedgeRoundRectCallout">
            <a:avLst>
              <a:gd name="adj1" fmla="val -81797"/>
              <a:gd name="adj2" fmla="val -1269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通过实验或手册获得</a:t>
            </a:r>
            <a:endParaRPr lang="zh-CN" alt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6437686" y="2998869"/>
            <a:ext cx="2604654" cy="2209105"/>
            <a:chOff x="2881" y="306"/>
            <a:chExt cx="2828" cy="2726"/>
          </a:xfrm>
        </p:grpSpPr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3515" y="482"/>
              <a:ext cx="0" cy="2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0"/>
            <p:cNvSpPr>
              <a:spLocks noChangeShapeType="1"/>
            </p:cNvSpPr>
            <p:nvPr/>
          </p:nvSpPr>
          <p:spPr bwMode="auto">
            <a:xfrm>
              <a:off x="3515" y="2614"/>
              <a:ext cx="21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41"/>
            <p:cNvSpPr>
              <a:spLocks noChangeShapeType="1"/>
            </p:cNvSpPr>
            <p:nvPr/>
          </p:nvSpPr>
          <p:spPr bwMode="auto">
            <a:xfrm flipV="1">
              <a:off x="3923" y="1298"/>
              <a:ext cx="1179" cy="86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5437" y="2567"/>
              <a:ext cx="272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2968" y="306"/>
              <a:ext cx="751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</a:rPr>
                <a:t>△Y</a:t>
              </a:r>
            </a:p>
          </p:txBody>
        </p:sp>
        <p:sp>
          <p:nvSpPr>
            <p:cNvPr id="15" name="Line 44"/>
            <p:cNvSpPr>
              <a:spLocks noChangeShapeType="1"/>
            </p:cNvSpPr>
            <p:nvPr/>
          </p:nvSpPr>
          <p:spPr bwMode="auto">
            <a:xfrm>
              <a:off x="3923" y="2160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45"/>
            <p:cNvSpPr>
              <a:spLocks noChangeShapeType="1"/>
            </p:cNvSpPr>
            <p:nvPr/>
          </p:nvSpPr>
          <p:spPr bwMode="auto">
            <a:xfrm flipH="1">
              <a:off x="3515" y="216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5103" y="1298"/>
              <a:ext cx="0" cy="1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47"/>
            <p:cNvSpPr>
              <a:spLocks noChangeShapeType="1"/>
            </p:cNvSpPr>
            <p:nvPr/>
          </p:nvSpPr>
          <p:spPr bwMode="auto">
            <a:xfrm flipH="1">
              <a:off x="3515" y="1298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48"/>
            <p:cNvSpPr txBox="1">
              <a:spLocks noChangeArrowheads="1"/>
            </p:cNvSpPr>
            <p:nvPr/>
          </p:nvSpPr>
          <p:spPr bwMode="auto">
            <a:xfrm>
              <a:off x="2881" y="1088"/>
              <a:ext cx="725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</a:rPr>
                <a:t>△</a:t>
              </a:r>
              <a:r>
                <a:rPr lang="en-US" altLang="zh-CN" sz="1600" dirty="0" smtClean="0">
                  <a:solidFill>
                    <a:schemeClr val="tx1"/>
                  </a:solidFill>
                </a:rPr>
                <a:t>Y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Text Box 49"/>
            <p:cNvSpPr txBox="1">
              <a:spLocks noChangeArrowheads="1"/>
            </p:cNvSpPr>
            <p:nvPr/>
          </p:nvSpPr>
          <p:spPr bwMode="auto">
            <a:xfrm>
              <a:off x="2881" y="1954"/>
              <a:ext cx="725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</a:rPr>
                <a:t>△</a:t>
              </a:r>
              <a:r>
                <a:rPr lang="en-US" altLang="zh-CN" sz="1600" dirty="0" smtClean="0">
                  <a:solidFill>
                    <a:schemeClr val="tx1"/>
                  </a:solidFill>
                </a:rPr>
                <a:t>Y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Text Box 50"/>
            <p:cNvSpPr txBox="1">
              <a:spLocks noChangeArrowheads="1"/>
            </p:cNvSpPr>
            <p:nvPr/>
          </p:nvSpPr>
          <p:spPr bwMode="auto">
            <a:xfrm>
              <a:off x="3833" y="2614"/>
              <a:ext cx="453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solidFill>
                    <a:schemeClr val="tx1"/>
                  </a:solidFill>
                </a:rPr>
                <a:t>Y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Text Box 51"/>
            <p:cNvSpPr txBox="1">
              <a:spLocks noChangeArrowheads="1"/>
            </p:cNvSpPr>
            <p:nvPr/>
          </p:nvSpPr>
          <p:spPr bwMode="auto">
            <a:xfrm>
              <a:off x="4921" y="2614"/>
              <a:ext cx="454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solidFill>
                    <a:schemeClr val="tx1"/>
                  </a:solidFill>
                </a:rPr>
                <a:t>Y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Line 52"/>
            <p:cNvSpPr>
              <a:spLocks noChangeShapeType="1"/>
            </p:cNvSpPr>
            <p:nvPr/>
          </p:nvSpPr>
          <p:spPr bwMode="auto">
            <a:xfrm>
              <a:off x="3923" y="2160"/>
              <a:ext cx="118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201618" y="917104"/>
            <a:ext cx="2863024" cy="2936764"/>
            <a:chOff x="9052895" y="935559"/>
            <a:chExt cx="2863024" cy="2936764"/>
          </a:xfrm>
        </p:grpSpPr>
        <p:grpSp>
          <p:nvGrpSpPr>
            <p:cNvPr id="24" name="组合 23"/>
            <p:cNvGrpSpPr/>
            <p:nvPr/>
          </p:nvGrpSpPr>
          <p:grpSpPr>
            <a:xfrm>
              <a:off x="9052895" y="935559"/>
              <a:ext cx="2863024" cy="2936764"/>
              <a:chOff x="8123356" y="3468257"/>
              <a:chExt cx="3269924" cy="319253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8142892" y="3468257"/>
                <a:ext cx="3250388" cy="3192059"/>
                <a:chOff x="7111140" y="2295809"/>
                <a:chExt cx="4157866" cy="3289300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7111140" y="2295809"/>
                  <a:ext cx="4157866" cy="3289300"/>
                  <a:chOff x="6836820" y="2245009"/>
                  <a:chExt cx="4157866" cy="3289300"/>
                </a:xfrm>
              </p:grpSpPr>
              <p:grpSp>
                <p:nvGrpSpPr>
                  <p:cNvPr id="35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6836820" y="2245009"/>
                    <a:ext cx="3714750" cy="3289300"/>
                    <a:chOff x="1356" y="1748"/>
                    <a:chExt cx="2340" cy="2072"/>
                  </a:xfrm>
                </p:grpSpPr>
                <p:sp>
                  <p:nvSpPr>
                    <p:cNvPr id="41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92" y="3587"/>
                      <a:ext cx="199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US" altLang="zh-CN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grpSp>
                  <p:nvGrpSpPr>
                    <p:cNvPr id="42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56" y="1748"/>
                      <a:ext cx="2340" cy="1992"/>
                      <a:chOff x="903" y="1748"/>
                      <a:chExt cx="2340" cy="1992"/>
                    </a:xfrm>
                  </p:grpSpPr>
                  <p:sp>
                    <p:nvSpPr>
                      <p:cNvPr id="44" name="Line 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156" y="3612"/>
                        <a:ext cx="2003" cy="0"/>
                      </a:xfrm>
                      <a:prstGeom prst="line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5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152" y="1870"/>
                        <a:ext cx="4" cy="1742"/>
                      </a:xfrm>
                      <a:prstGeom prst="line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6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92" y="3566"/>
                        <a:ext cx="116" cy="1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 altLang="zh-CN" i="1" baseline="-25000" dirty="0"/>
                      </a:p>
                    </p:txBody>
                  </p:sp>
                  <p:sp>
                    <p:nvSpPr>
                      <p:cNvPr id="47" name="Line 1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429" y="2176"/>
                        <a:ext cx="803" cy="937"/>
                      </a:xfrm>
                      <a:prstGeom prst="line">
                        <a:avLst/>
                      </a:prstGeom>
                      <a:ln w="31750">
                        <a:solidFill>
                          <a:srgbClr val="FF0000"/>
                        </a:solidFill>
                        <a:headEnd/>
                        <a:tailEnd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8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46" y="2884"/>
                        <a:ext cx="232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4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80" y="1948"/>
                        <a:ext cx="335" cy="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50" name="Line 2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154" y="2296"/>
                        <a:ext cx="2089" cy="1141"/>
                      </a:xfrm>
                      <a:prstGeom prst="line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1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03" y="1748"/>
                        <a:ext cx="199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Y</a:t>
                        </a:r>
                        <a:endParaRPr lang="en-US" altLang="zh-CN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5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858" y="2549"/>
                        <a:ext cx="208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K</a:t>
                        </a:r>
                        <a:endPara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文本框 35"/>
                      <p:cNvSpPr txBox="1"/>
                      <p:nvPr/>
                    </p:nvSpPr>
                    <p:spPr>
                      <a:xfrm rot="19424552">
                        <a:off x="9007193" y="3525086"/>
                        <a:ext cx="1987493" cy="3102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文本框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9424552">
                        <a:off x="9007193" y="3525086"/>
                        <a:ext cx="1987493" cy="31029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15" t="-1775" r="-3382" b="-41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文本框 36"/>
                      <p:cNvSpPr txBox="1"/>
                      <p:nvPr/>
                    </p:nvSpPr>
                    <p:spPr>
                      <a:xfrm rot="18118888">
                        <a:off x="8222362" y="3068178"/>
                        <a:ext cx="379957" cy="3438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文本框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8118888">
                        <a:off x="8222362" y="3068178"/>
                        <a:ext cx="379957" cy="34385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46032" t="-170588" r="-238095" b="-15441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本框 37"/>
                      <p:cNvSpPr txBox="1"/>
                      <p:nvPr/>
                    </p:nvSpPr>
                    <p:spPr>
                      <a:xfrm>
                        <a:off x="6869032" y="4554498"/>
                        <a:ext cx="280394" cy="3171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文本框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69032" y="4554498"/>
                        <a:ext cx="280394" cy="317121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161" r="-48387"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1" name="文本框 30"/>
                <p:cNvSpPr txBox="1"/>
                <p:nvPr/>
              </p:nvSpPr>
              <p:spPr>
                <a:xfrm>
                  <a:off x="7295630" y="5162832"/>
                  <a:ext cx="361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</a:t>
                  </a:r>
                  <a:endParaRPr lang="zh-CN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6" name="直接连接符 25"/>
              <p:cNvCxnSpPr/>
              <p:nvPr/>
            </p:nvCxnSpPr>
            <p:spPr>
              <a:xfrm flipH="1">
                <a:off x="8426761" y="5543513"/>
                <a:ext cx="347867" cy="3214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47" idx="1"/>
                <a:endCxn id="28" idx="3"/>
              </p:cNvCxnSpPr>
              <p:nvPr/>
            </p:nvCxnSpPr>
            <p:spPr>
              <a:xfrm flipH="1">
                <a:off x="8463989" y="4127620"/>
                <a:ext cx="1328216" cy="528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8158241" y="3982340"/>
                    <a:ext cx="305748" cy="3011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8241" y="3982340"/>
                    <a:ext cx="305748" cy="3011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182" r="-68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8143821" y="5338568"/>
                    <a:ext cx="311826" cy="3011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3821" y="5338568"/>
                    <a:ext cx="311826" cy="30112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778" r="-6667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8651129" y="6359668"/>
                    <a:ext cx="354522" cy="3011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1129" y="6359668"/>
                    <a:ext cx="354522" cy="3011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686" r="-588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连接符 55"/>
              <p:cNvCxnSpPr/>
              <p:nvPr/>
            </p:nvCxnSpPr>
            <p:spPr>
              <a:xfrm flipH="1">
                <a:off x="8459351" y="5816018"/>
                <a:ext cx="347866" cy="3215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65" idx="3"/>
              </p:cNvCxnSpPr>
              <p:nvPr/>
            </p:nvCxnSpPr>
            <p:spPr>
              <a:xfrm flipH="1" flipV="1">
                <a:off x="8471139" y="5138717"/>
                <a:ext cx="1304752" cy="1373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9646604" y="6344559"/>
                    <a:ext cx="348443" cy="3011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3" name="文本框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6604" y="6344559"/>
                    <a:ext cx="348443" cy="3011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00" r="-600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/>
                  <p:cNvSpPr txBox="1"/>
                  <p:nvPr/>
                </p:nvSpPr>
                <p:spPr>
                  <a:xfrm>
                    <a:off x="8123356" y="4988155"/>
                    <a:ext cx="347783" cy="3011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5" name="文本框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3356" y="4988155"/>
                    <a:ext cx="347783" cy="30112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000" r="-20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直接连接符 8"/>
            <p:cNvCxnSpPr>
              <a:stCxn id="47" idx="0"/>
            </p:cNvCxnSpPr>
            <p:nvPr/>
          </p:nvCxnSpPr>
          <p:spPr>
            <a:xfrm flipH="1">
              <a:off x="9632188" y="2869965"/>
              <a:ext cx="9358" cy="72773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0516632" y="1559104"/>
              <a:ext cx="1580" cy="203028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44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623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𝒍𝒏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塔底：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讨论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液相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总传质单元数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den>
                            </m:f>
                          </m:e>
                        </m:box>
                      </m:e>
                    </m:nary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box>
                              <m:box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塔底：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box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时，可用算术平均推动力来代替对数平均推动力。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当平衡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线与操作线平行时，即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OG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den>
                            </m:f>
                          </m:e>
                        </m:box>
                      </m:e>
                    </m:box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623014"/>
              </a:xfrm>
              <a:prstGeom prst="rect">
                <a:avLst/>
              </a:prstGeom>
              <a:blipFill>
                <a:blip r:embed="rId3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4944490" y="1451861"/>
                <a:ext cx="2826327" cy="404488"/>
              </a:xfrm>
              <a:prstGeom prst="wedgeRoundRectCallout">
                <a:avLst>
                  <a:gd name="adj1" fmla="val 690"/>
                  <a:gd name="adj2" fmla="val -8579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相平衡的气相组成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90" y="1451861"/>
                <a:ext cx="2826327" cy="404488"/>
              </a:xfrm>
              <a:prstGeom prst="wedgeRoundRectCallout">
                <a:avLst>
                  <a:gd name="adj1" fmla="val 690"/>
                  <a:gd name="adj2" fmla="val -85797"/>
                  <a:gd name="adj3" fmla="val 16667"/>
                </a:avLst>
              </a:prstGeom>
              <a:blipFill>
                <a:blip r:embed="rId4"/>
                <a:stretch>
                  <a:fillRect l="-1285" r="-1071" b="-13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9171709" y="1451861"/>
                <a:ext cx="2826327" cy="404488"/>
              </a:xfrm>
              <a:prstGeom prst="wedgeRoundRectCallout">
                <a:avLst>
                  <a:gd name="adj1" fmla="val -22349"/>
                  <a:gd name="adj2" fmla="val -9264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相平衡的气相组成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709" y="1451861"/>
                <a:ext cx="2826327" cy="404488"/>
              </a:xfrm>
              <a:prstGeom prst="wedgeRoundRectCallout">
                <a:avLst>
                  <a:gd name="adj1" fmla="val -22349"/>
                  <a:gd name="adj2" fmla="val -92648"/>
                  <a:gd name="adj3" fmla="val 16667"/>
                </a:avLst>
              </a:prstGeom>
              <a:blipFill>
                <a:blip r:embed="rId5"/>
                <a:stretch>
                  <a:fillRect l="-1502" r="-1073" b="-13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0591" y="819880"/>
                <a:ext cx="11532754" cy="5827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）吸收因数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法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①使用条件：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平衡线：通过原点的直线，即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𝒎𝑿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结论会适用不通过原点的直线吗？</a:t>
                </a:r>
                <a:endParaRPr lang="en-US" altLang="zh-CN" sz="24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操作线：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推导过程：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气相总传质单元数：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nary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𝑽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𝑳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𝒀</m:t>
                                            </m:r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box>
                                  </m:e>
                                </m:d>
                              </m:den>
                            </m:f>
                          </m:e>
                        </m:box>
                      </m:e>
                    </m:nary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box>
                                      <m:box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𝒎𝑽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𝑳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𝒎𝑽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𝑳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𝒎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box>
                                  </m:e>
                                </m:d>
                              </m:den>
                            </m:f>
                          </m:e>
                        </m:box>
                      </m:e>
                    </m:nary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𝒎𝑽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e>
                            </m:box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𝒎𝑽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𝒎𝑽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d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box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相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总传质单元数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d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box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91" y="819880"/>
                <a:ext cx="11532754" cy="582794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7204361" y="4454237"/>
                <a:ext cx="3990111" cy="491836"/>
              </a:xfrm>
              <a:prstGeom prst="wedgeRoundRectCallout">
                <a:avLst>
                  <a:gd name="adj1" fmla="val -72680"/>
                  <a:gd name="adj2" fmla="val -2383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0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，解吸因数（脱吸因数）</a:t>
                </a:r>
                <a:endParaRPr lang="zh-CN" altLang="en-US" sz="20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1" y="4454237"/>
                <a:ext cx="3990111" cy="491836"/>
              </a:xfrm>
              <a:prstGeom prst="wedgeRoundRectCallout">
                <a:avLst>
                  <a:gd name="adj1" fmla="val -72680"/>
                  <a:gd name="adj2" fmla="val -23833"/>
                  <a:gd name="adj3" fmla="val 16667"/>
                </a:avLst>
              </a:prstGeom>
              <a:blipFill>
                <a:blip r:embed="rId3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9019308" y="6114423"/>
                <a:ext cx="2854037" cy="533399"/>
              </a:xfrm>
              <a:prstGeom prst="wedgeRoundRectCallout">
                <a:avLst>
                  <a:gd name="adj1" fmla="val -84726"/>
                  <a:gd name="adj2" fmla="val -3609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den>
                        </m:f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zh-CN" altLang="en-US" sz="20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，吸收因数</a:t>
                </a:r>
                <a:endParaRPr lang="zh-CN" altLang="en-US" sz="2000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308" y="6114423"/>
                <a:ext cx="2854037" cy="533399"/>
              </a:xfrm>
              <a:prstGeom prst="wedgeRoundRectCallout">
                <a:avLst>
                  <a:gd name="adj1" fmla="val -84726"/>
                  <a:gd name="adj2" fmla="val -36096"/>
                  <a:gd name="adj3" fmla="val 16667"/>
                </a:avLst>
              </a:prstGeom>
              <a:blipFill>
                <a:blip r:embed="rId4"/>
                <a:stretch>
                  <a:fillRect r="-158"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102423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2066" y="828711"/>
                <a:ext cx="11531065" cy="4884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5.5.2.1 	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全塔物料衡算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对溶质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𝑽𝒀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𝑳𝑿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𝑽𝒀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𝑳𝑿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400" b="1" i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:r>
                  <a:rPr lang="en-US" altLang="zh-CN" sz="24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若进塔条件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溶质回收率或吸收率定义为：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𝜼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</m:oMath>
                </a14:m>
                <a:r>
                  <a:rPr lang="en-US" altLang="zh-CN" sz="2400" b="1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</a:t>
                </a:r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4884607"/>
              </a:xfrm>
              <a:prstGeom prst="rect">
                <a:avLst/>
              </a:prstGeom>
              <a:blipFill>
                <a:blip r:embed="rId2"/>
                <a:stretch>
                  <a:fillRect l="-951" t="-1373" b="-1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1352203" y="4312309"/>
            <a:ext cx="604911" cy="19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1352203" y="5353137"/>
            <a:ext cx="604911" cy="19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4560873" y="4665213"/>
            <a:ext cx="3086010" cy="387500"/>
          </a:xfrm>
          <a:prstGeom prst="wedgeRoundRectCallout">
            <a:avLst>
              <a:gd name="adj1" fmla="val -127640"/>
              <a:gd name="adj2" fmla="val -69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出塔气体中溶质的摩尔比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4560873" y="5818235"/>
            <a:ext cx="3086010" cy="387927"/>
          </a:xfrm>
          <a:prstGeom prst="wedgeRoundRectCallout">
            <a:avLst>
              <a:gd name="adj1" fmla="val -122459"/>
              <a:gd name="adj2" fmla="val -97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出塔液体中溶质的摩尔比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45705" y="883635"/>
            <a:ext cx="3248223" cy="4104001"/>
            <a:chOff x="4486411" y="1589871"/>
            <a:chExt cx="3248223" cy="4104001"/>
          </a:xfrm>
        </p:grpSpPr>
        <p:grpSp>
          <p:nvGrpSpPr>
            <p:cNvPr id="9" name="组合 8"/>
            <p:cNvGrpSpPr/>
            <p:nvPr/>
          </p:nvGrpSpPr>
          <p:grpSpPr>
            <a:xfrm>
              <a:off x="5029200" y="1589871"/>
              <a:ext cx="2566849" cy="4104001"/>
              <a:chOff x="4271555" y="1332235"/>
              <a:chExt cx="2566849" cy="4104001"/>
            </a:xfrm>
            <a:noFill/>
          </p:grpSpPr>
          <p:sp>
            <p:nvSpPr>
              <p:cNvPr id="14" name="矩形 13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15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 w="254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  <a:ln w="254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556" t="-1311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94" t="-150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箭头连接符 25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5030368" y="3434788"/>
                <a:ext cx="86097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5879452" y="3040406"/>
                  <a:ext cx="6780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452" y="3040406"/>
                  <a:ext cx="67809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4486411" y="3101219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57463" y="3059667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284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0591" y="819880"/>
                <a:ext cx="11532754" cy="5181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讨论：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den>
                        </m:f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d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box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的物理意义：反映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了溶质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率的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高低。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一定时，吸收率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𝜼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，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，则对应某一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所需填料层高度愈高。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时，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𝜼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den>
                        </m:f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𝜼</m:t>
                                </m:r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box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91" y="819880"/>
                <a:ext cx="11532754" cy="5181740"/>
              </a:xfrm>
              <a:prstGeom prst="rect">
                <a:avLst/>
              </a:prstGeom>
              <a:blipFill>
                <a:blip r:embed="rId2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2" y="1620982"/>
            <a:ext cx="4738254" cy="5133109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 flipH="1">
            <a:off x="5359571" y="2802851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 flipH="1">
            <a:off x="2408589" y="3491345"/>
            <a:ext cx="175958" cy="3186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900545" y="3491345"/>
            <a:ext cx="166255" cy="318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 flipH="1">
            <a:off x="5563234" y="3442294"/>
            <a:ext cx="175958" cy="3186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34492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0591" y="833735"/>
                <a:ext cx="6143336" cy="4647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：解吸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因数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的物理意义：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反映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了吸收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过程的推动力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的大小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当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𝜼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一定时，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，平衡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越靠近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吸收操作线，则吸收过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程的推动力  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，对吸收不利。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越远离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吸收操作线，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则吸收过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程的推动力  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91" y="833735"/>
                <a:ext cx="6143336" cy="4647426"/>
              </a:xfrm>
              <a:prstGeom prst="rect">
                <a:avLst/>
              </a:prstGeom>
              <a:blipFill>
                <a:blip r:embed="rId3"/>
                <a:stretch>
                  <a:fillRect l="-1587" t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2" y="833736"/>
            <a:ext cx="4641273" cy="5920356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 flipH="1">
            <a:off x="728517" y="2937163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 flipH="1">
            <a:off x="3104687" y="3433695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1995054" y="3433695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20" name="下箭头 19"/>
          <p:cNvSpPr/>
          <p:nvPr/>
        </p:nvSpPr>
        <p:spPr>
          <a:xfrm>
            <a:off x="728517" y="3973638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 flipH="1">
            <a:off x="1971500" y="4457428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3104687" y="4457428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3980295" y="4457428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0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0591" y="833735"/>
                <a:ext cx="11532754" cy="5377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AutoNum type="circleNumDbPlain"/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，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时，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𝐎𝐆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，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设备费用   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如何实现大推动力？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若采用吸收率流量 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来实现的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导致再生负荷   ，操作费用   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解吸因数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的适宜范围在（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）以内。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91" y="833735"/>
                <a:ext cx="11532754" cy="5377049"/>
              </a:xfrm>
              <a:prstGeom prst="rect">
                <a:avLst/>
              </a:prstGeom>
              <a:blipFill>
                <a:blip r:embed="rId3"/>
                <a:stretch>
                  <a:fillRect l="-846" t="-1247" b="-1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2" y="833736"/>
            <a:ext cx="4641273" cy="5920356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 flipH="1">
            <a:off x="2279885" y="4192484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 flipH="1">
            <a:off x="3869609" y="3650054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1428663" y="2129455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2279885" y="2129455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17" name="下箭头 16"/>
          <p:cNvSpPr/>
          <p:nvPr/>
        </p:nvSpPr>
        <p:spPr>
          <a:xfrm>
            <a:off x="2301479" y="1521821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3161290" y="1496290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4201212" y="2129455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/>
        </p:nvSpPr>
        <p:spPr>
          <a:xfrm flipH="1">
            <a:off x="4073272" y="4178442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>
            <a:off x="4201212" y="857934"/>
            <a:ext cx="1744391" cy="818466"/>
          </a:xfrm>
          <a:prstGeom prst="wedgeEllipseCallout">
            <a:avLst>
              <a:gd name="adj1" fmla="val -70068"/>
              <a:gd name="adj2" fmla="val 51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低吸收率</a:t>
            </a:r>
            <a:endParaRPr lang="en-US" altLang="zh-CN" dirty="0" smtClean="0"/>
          </a:p>
          <a:p>
            <a:pPr algn="ctr"/>
            <a:r>
              <a:rPr lang="zh-CN" altLang="en-US" dirty="0"/>
              <a:t>大</a:t>
            </a:r>
            <a:r>
              <a:rPr lang="zh-CN" altLang="en-US" dirty="0" smtClean="0"/>
              <a:t>推动力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>
            <a:off x="5705351" y="3656362"/>
            <a:ext cx="180109" cy="36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 flipH="1">
            <a:off x="3071857" y="7913913"/>
            <a:ext cx="203663" cy="360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07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2510" y="805931"/>
                <a:ext cx="11554690" cy="3853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）图解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积分法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使用条件：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 平衡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线为曲线时，吸收塔内不同截面处的推动力不同。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过程：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在吸收操作线上任取一点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其吸收推动力为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：在所讨论的范围内在直角坐标系中做图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：数值积分法计算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范围内的阴影面积，尽而得到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𝑶𝑮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nary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0" y="805931"/>
                <a:ext cx="11554690" cy="3853491"/>
              </a:xfrm>
              <a:prstGeom prst="rect">
                <a:avLst/>
              </a:prstGeom>
              <a:blipFill>
                <a:blip r:embed="rId2"/>
                <a:stretch>
                  <a:fillRect l="-844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4659422"/>
            <a:ext cx="5329237" cy="219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2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2510" y="805931"/>
                <a:ext cx="11554690" cy="70634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）近似梯形法：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①使用条件：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平衡曲线的弯曲程度不大时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，吸收塔内不同截面处的推动力不同。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过程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：在操作线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上任选点（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并过上述点引垂线交于平衡线，交点分别为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，连接这些垂线的中点得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线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：从稀端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点引水平线，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线交于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点，并延长至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点，使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点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作垂线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𝑫𝑭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，与操作线交于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点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。梯形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为一个传质单元。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：从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点继续按上述方法作梯形到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所得梯形数目为气相总传质单元数。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0" y="805931"/>
                <a:ext cx="11554690" cy="7063472"/>
              </a:xfrm>
              <a:prstGeom prst="rect">
                <a:avLst/>
              </a:prstGeom>
              <a:blipFill>
                <a:blip r:embed="rId2"/>
                <a:stretch>
                  <a:fillRect l="-844"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301048"/>
            <a:ext cx="5306291" cy="44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2510" y="805931"/>
                <a:ext cx="11554690" cy="4262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5.5.3.4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填料层高度的计算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等板高度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法</a:t>
                </a:r>
                <a:endParaRPr lang="en-US" altLang="zh-CN" sz="2600" b="1" dirty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）两个概念：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理论级：不平衡的气液两相在一段填料层内相互接触，离开该段填料的气液两相达到相平衡，此段填料为一个理论级（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等板高度：分离效果达到一个理论级所需的填料层高度（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HETP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填料层高度的计算公式：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𝑯𝑬𝑻𝑷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0" y="805931"/>
                <a:ext cx="11554690" cy="4262705"/>
              </a:xfrm>
              <a:prstGeom prst="rect">
                <a:avLst/>
              </a:prstGeom>
              <a:blipFill>
                <a:blip r:embed="rId2"/>
                <a:stretch>
                  <a:fillRect l="-950" t="-1574" r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10238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722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5.5.4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吸收塔塔径的计算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计算公式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𝐕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𝝅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den>
                            </m:f>
                          </m:e>
                        </m:box>
                      </m:e>
                    </m:ra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28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讨论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在吸收过程中是一个定值吗？ 在吸收过程中溶质不断进入液相，故实际混合气体流量因溶质的吸收沿塔高是变化的。混合气体在进塔时气量最大，在离塔时气量最小。计算时以进塔气量为设计塔径的依据。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：确定适宜的空塔气速。要用液泛气速和小于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的安全系数来求取。液泛气速的大小由吸收塔内液气比、气液两相物性及填料特性来确定。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：塔径还要圆整，取标准系列。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722144"/>
              </a:xfrm>
              <a:prstGeom prst="rect">
                <a:avLst/>
              </a:prstGeom>
              <a:blipFill>
                <a:blip r:embed="rId2"/>
                <a:stretch>
                  <a:fillRect l="-942" t="-1171" r="-785" b="-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789709" y="2303245"/>
            <a:ext cx="2377207" cy="491836"/>
          </a:xfrm>
          <a:prstGeom prst="wedgeRoundRectCallout">
            <a:avLst>
              <a:gd name="adj1" fmla="val 88099"/>
              <a:gd name="adj2" fmla="val -520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吸收塔的塔径，</a:t>
            </a:r>
            <a:r>
              <a:rPr lang="en-US" altLang="zh-CN" sz="20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6511636" y="2057327"/>
                <a:ext cx="5181600" cy="491836"/>
              </a:xfrm>
              <a:prstGeom prst="wedgeRoundRectCallout">
                <a:avLst>
                  <a:gd name="adj1" fmla="val -71857"/>
                  <a:gd name="adj2" fmla="val -576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混合气体通过塔的实际体积流量，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zh-CN" altLang="en-US" sz="20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36" y="2057327"/>
                <a:ext cx="5181600" cy="491836"/>
              </a:xfrm>
              <a:prstGeom prst="wedgeRoundRectCallout">
                <a:avLst>
                  <a:gd name="adj1" fmla="val -71857"/>
                  <a:gd name="adj2" fmla="val -57637"/>
                  <a:gd name="adj3" fmla="val 16667"/>
                </a:avLst>
              </a:prstGeom>
              <a:blipFill>
                <a:blip r:embed="rId3"/>
                <a:stretch>
                  <a:fillRect t="-63736" r="-1251" b="-121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5915890" y="2937164"/>
                <a:ext cx="2313710" cy="491836"/>
              </a:xfrm>
              <a:prstGeom prst="wedgeRoundRectCallout">
                <a:avLst>
                  <a:gd name="adj1" fmla="val -76934"/>
                  <a:gd name="adj2" fmla="val -1646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空塔的气速，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zh-CN" altLang="en-US" sz="20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90" y="2937164"/>
                <a:ext cx="2313710" cy="491836"/>
              </a:xfrm>
              <a:prstGeom prst="wedgeRoundRectCallout">
                <a:avLst>
                  <a:gd name="adj1" fmla="val -76934"/>
                  <a:gd name="adj2" fmla="val -164679"/>
                  <a:gd name="adj3" fmla="val 16667"/>
                </a:avLst>
              </a:prstGeom>
              <a:blipFill>
                <a:blip r:embed="rId4"/>
                <a:stretch>
                  <a:fillRect r="-17695" b="-62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</p:spTree>
    <p:extLst>
      <p:ext uri="{BB962C8B-B14F-4D97-AF65-F5344CB8AC3E}">
        <p14:creationId xmlns:p14="http://schemas.microsoft.com/office/powerpoint/2010/main" val="3749678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4678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5.5.5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吸收塔的计算</a:t>
                </a:r>
                <a:endParaRPr lang="en-US" altLang="zh-CN" sz="26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latin typeface="+mn-ea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600" b="1" dirty="0" smtClean="0">
                    <a:latin typeface="+mn-ea"/>
                    <a:cs typeface="Times New Roman" panose="02020603050405020304" pitchFamily="18" charset="0"/>
                  </a:rPr>
                  <a:t>设计型计算</a:t>
                </a:r>
                <a:endParaRPr lang="en-US" altLang="zh-CN" sz="26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在物系和操作条件一定时，计算达到指定分离要求所需的塔高。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分离要求：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残余浓度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或溶质回收率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𝜼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）流向的选择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逆流的特点：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逆流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推动力均匀，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传质速率快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的出口浓度高。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 溶质的吸收率高。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④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吸收液受到上升气体的曳力，限制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了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液体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流量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和气体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流量。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4678204"/>
              </a:xfrm>
              <a:prstGeom prst="rect">
                <a:avLst/>
              </a:prstGeom>
              <a:blipFill>
                <a:blip r:embed="rId2"/>
                <a:stretch>
                  <a:fillRect l="-942" t="-1432"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9691473" y="934090"/>
            <a:ext cx="2146779" cy="2510857"/>
            <a:chOff x="4444985" y="1574895"/>
            <a:chExt cx="3289649" cy="4254252"/>
          </a:xfrm>
        </p:grpSpPr>
        <p:grpSp>
          <p:nvGrpSpPr>
            <p:cNvPr id="4" name="组合 3"/>
            <p:cNvGrpSpPr/>
            <p:nvPr/>
          </p:nvGrpSpPr>
          <p:grpSpPr>
            <a:xfrm>
              <a:off x="4563936" y="1574895"/>
              <a:ext cx="3170698" cy="4254252"/>
              <a:chOff x="3806291" y="1317259"/>
              <a:chExt cx="3170698" cy="4254252"/>
            </a:xfrm>
            <a:noFill/>
          </p:grpSpPr>
          <p:sp>
            <p:nvSpPr>
              <p:cNvPr id="9" name="矩形 8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3964511" y="4945736"/>
                    <a:ext cx="1182255" cy="62577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4511" y="4945736"/>
                    <a:ext cx="1182255" cy="625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5906963" y="4945736"/>
                    <a:ext cx="1070026" cy="62577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6963" y="4945736"/>
                    <a:ext cx="1070026" cy="625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957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806291" y="1317259"/>
                    <a:ext cx="1455005" cy="62577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6291" y="1317259"/>
                    <a:ext cx="1455005" cy="625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799907" y="1332237"/>
                    <a:ext cx="1163603" cy="62577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 </a:t>
                    </a:r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7" y="1332237"/>
                    <a:ext cx="1163603" cy="625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200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箭头连接符 20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77821" y="3202925"/>
                <a:ext cx="1056777" cy="625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5859864" y="2793627"/>
                  <a:ext cx="461890" cy="625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9864" y="2793627"/>
                  <a:ext cx="461890" cy="625775"/>
                </a:xfrm>
                <a:prstGeom prst="rect">
                  <a:avLst/>
                </a:prstGeom>
                <a:blipFill>
                  <a:blip r:embed="rId7"/>
                  <a:stretch>
                    <a:fillRect r="-8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/>
            <p:cNvSpPr txBox="1"/>
            <p:nvPr/>
          </p:nvSpPr>
          <p:spPr>
            <a:xfrm>
              <a:off x="4444985" y="2825991"/>
              <a:ext cx="2771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57463" y="2865352"/>
              <a:ext cx="2771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978545" y="3260297"/>
            <a:ext cx="3854980" cy="3538059"/>
            <a:chOff x="6889207" y="2051334"/>
            <a:chExt cx="3509963" cy="3522663"/>
          </a:xfrm>
        </p:grpSpPr>
        <p:grpSp>
          <p:nvGrpSpPr>
            <p:cNvPr id="26" name="组合 25"/>
            <p:cNvGrpSpPr/>
            <p:nvPr/>
          </p:nvGrpSpPr>
          <p:grpSpPr>
            <a:xfrm>
              <a:off x="6889207" y="2051334"/>
              <a:ext cx="3509963" cy="3522663"/>
              <a:chOff x="6889207" y="2051334"/>
              <a:chExt cx="3509963" cy="3522663"/>
            </a:xfrm>
          </p:grpSpPr>
          <p:grpSp>
            <p:nvGrpSpPr>
              <p:cNvPr id="28" name="Group 29"/>
              <p:cNvGrpSpPr>
                <a:grpSpLocks/>
              </p:cNvGrpSpPr>
              <p:nvPr/>
            </p:nvGrpSpPr>
            <p:grpSpPr bwMode="auto">
              <a:xfrm>
                <a:off x="6889207" y="2051334"/>
                <a:ext cx="3509963" cy="3522663"/>
                <a:chOff x="1389" y="1626"/>
                <a:chExt cx="2211" cy="2219"/>
              </a:xfrm>
            </p:grpSpPr>
            <p:sp>
              <p:nvSpPr>
                <p:cNvPr id="3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361" y="3600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8" name="Group 28"/>
                <p:cNvGrpSpPr>
                  <a:grpSpLocks/>
                </p:cNvGrpSpPr>
                <p:nvPr/>
              </p:nvGrpSpPr>
              <p:grpSpPr bwMode="auto">
                <a:xfrm>
                  <a:off x="1389" y="1626"/>
                  <a:ext cx="2211" cy="2114"/>
                  <a:chOff x="936" y="1626"/>
                  <a:chExt cx="2211" cy="2114"/>
                </a:xfrm>
              </p:grpSpPr>
              <p:sp>
                <p:nvSpPr>
                  <p:cNvPr id="40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1991" cy="5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Line 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55" y="1692"/>
                    <a:ext cx="1" cy="192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4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2024"/>
                    <a:ext cx="118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113"/>
                    <a:ext cx="273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336" y="2024"/>
                    <a:ext cx="0" cy="158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429" y="3113"/>
                    <a:ext cx="0" cy="499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29" y="2024"/>
                    <a:ext cx="907" cy="1089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47" y="2900"/>
                    <a:ext cx="20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" y="1870"/>
                    <a:ext cx="205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B</a:t>
                    </a:r>
                  </a:p>
                </p:txBody>
              </p:sp>
              <p:sp>
                <p:nvSpPr>
                  <p:cNvPr id="50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489"/>
                    <a:ext cx="1815" cy="1123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6" y="1626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58" y="2549"/>
                    <a:ext cx="20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K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48" y="2439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3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212" y="3612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 rot="19767801">
                    <a:off x="9235104" y="3712746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767801">
                    <a:off x="9235104" y="3712746"/>
                    <a:ext cx="108555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1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/>
                  <p:cNvSpPr txBox="1"/>
                  <p:nvPr/>
                </p:nvSpPr>
                <p:spPr>
                  <a:xfrm rot="18588469">
                    <a:off x="8564892" y="3214928"/>
                    <a:ext cx="515777" cy="2533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588469">
                    <a:off x="8564892" y="3214928"/>
                    <a:ext cx="515777" cy="2533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333" t="-122105" r="-158889" b="-10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182" r="-681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455" r="-68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直接连接符 34"/>
              <p:cNvCxnSpPr/>
              <p:nvPr/>
            </p:nvCxnSpPr>
            <p:spPr>
              <a:xfrm>
                <a:off x="7225764" y="3547553"/>
                <a:ext cx="1166011" cy="0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377707" y="3547553"/>
                <a:ext cx="0" cy="1656556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/>
            <p:cNvSpPr txBox="1"/>
            <p:nvPr/>
          </p:nvSpPr>
          <p:spPr>
            <a:xfrm>
              <a:off x="7021310" y="51120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92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吸收剂进口浓度的选择及其最高允许浓度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理论上：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经济衡算：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 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 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设备费用高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对解吸的要求很高，再生费用高，操作费用高。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）吸收剂的流量的确定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600" b="1" dirty="0">
                    <a:latin typeface="+mn-ea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2600" b="1" dirty="0">
                    <a:latin typeface="+mn-ea"/>
                    <a:cs typeface="Times New Roman" panose="02020603050405020304" pitchFamily="18" charset="0"/>
                  </a:rPr>
                  <a:t>操作型计算</a:t>
                </a:r>
                <a:endParaRPr lang="en-US" altLang="zh-CN" sz="26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在塔高一定时，吸收操作条件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吸收效果的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分析和计算；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吸收塔的核算。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927777"/>
              </a:xfrm>
              <a:prstGeom prst="rect">
                <a:avLst/>
              </a:prstGeom>
              <a:blipFill>
                <a:blip r:embed="rId2"/>
                <a:stretch>
                  <a:fillRect l="-942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9670473" y="844501"/>
            <a:ext cx="2327563" cy="3493148"/>
            <a:chOff x="4486411" y="1589871"/>
            <a:chExt cx="3248223" cy="4104001"/>
          </a:xfrm>
        </p:grpSpPr>
        <p:grpSp>
          <p:nvGrpSpPr>
            <p:cNvPr id="25" name="组合 24"/>
            <p:cNvGrpSpPr/>
            <p:nvPr/>
          </p:nvGrpSpPr>
          <p:grpSpPr>
            <a:xfrm>
              <a:off x="5029200" y="1589871"/>
              <a:ext cx="2566849" cy="4104001"/>
              <a:chOff x="4271555" y="1332235"/>
              <a:chExt cx="2566849" cy="4104001"/>
            </a:xfrm>
            <a:noFill/>
          </p:grpSpPr>
          <p:sp>
            <p:nvSpPr>
              <p:cNvPr id="30" name="矩形 29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193" y="5066904"/>
                    <a:ext cx="87521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556" t="-1311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365782"/>
                    <a:ext cx="8752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7" y="1332235"/>
                    <a:ext cx="87521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94" t="-150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接箭头连接符 41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/>
              <p:cNvSpPr txBox="1"/>
              <p:nvPr/>
            </p:nvSpPr>
            <p:spPr>
              <a:xfrm>
                <a:off x="5102218" y="3461376"/>
                <a:ext cx="69768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8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/>
            <p:cNvSpPr txBox="1"/>
            <p:nvPr/>
          </p:nvSpPr>
          <p:spPr>
            <a:xfrm>
              <a:off x="4486411" y="3101219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57463" y="3059667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45" name="右箭头 44"/>
          <p:cNvSpPr/>
          <p:nvPr/>
        </p:nvSpPr>
        <p:spPr>
          <a:xfrm>
            <a:off x="1246910" y="2212964"/>
            <a:ext cx="415636" cy="23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4296557" y="2212964"/>
            <a:ext cx="471054" cy="23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5937166" y="2193437"/>
            <a:ext cx="471054" cy="23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7145993" y="2173910"/>
            <a:ext cx="471054" cy="23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1246910" y="2591075"/>
            <a:ext cx="415636" cy="23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052573" y="3094043"/>
            <a:ext cx="3854980" cy="3522548"/>
            <a:chOff x="6889207" y="2051334"/>
            <a:chExt cx="3509963" cy="3507219"/>
          </a:xfrm>
        </p:grpSpPr>
        <p:grpSp>
          <p:nvGrpSpPr>
            <p:cNvPr id="52" name="组合 51"/>
            <p:cNvGrpSpPr/>
            <p:nvPr/>
          </p:nvGrpSpPr>
          <p:grpSpPr>
            <a:xfrm>
              <a:off x="6889207" y="2051334"/>
              <a:ext cx="3509963" cy="3507219"/>
              <a:chOff x="6889207" y="2051334"/>
              <a:chExt cx="3509963" cy="3507219"/>
            </a:xfrm>
          </p:grpSpPr>
          <p:grpSp>
            <p:nvGrpSpPr>
              <p:cNvPr id="54" name="Group 29"/>
              <p:cNvGrpSpPr>
                <a:grpSpLocks/>
              </p:cNvGrpSpPr>
              <p:nvPr/>
            </p:nvGrpSpPr>
            <p:grpSpPr bwMode="auto">
              <a:xfrm>
                <a:off x="6889207" y="2051334"/>
                <a:ext cx="3509963" cy="3503613"/>
                <a:chOff x="1389" y="1626"/>
                <a:chExt cx="2211" cy="2207"/>
              </a:xfrm>
            </p:grpSpPr>
            <p:sp>
              <p:nvSpPr>
                <p:cNvPr id="6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361" y="3600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64" name="Group 28"/>
                <p:cNvGrpSpPr>
                  <a:grpSpLocks/>
                </p:cNvGrpSpPr>
                <p:nvPr/>
              </p:nvGrpSpPr>
              <p:grpSpPr bwMode="auto">
                <a:xfrm>
                  <a:off x="1389" y="1626"/>
                  <a:ext cx="2211" cy="2114"/>
                  <a:chOff x="936" y="1626"/>
                  <a:chExt cx="2211" cy="2114"/>
                </a:xfrm>
              </p:grpSpPr>
              <p:sp>
                <p:nvSpPr>
                  <p:cNvPr id="6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1991" cy="5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Line 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55" y="1692"/>
                    <a:ext cx="1" cy="192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6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2024"/>
                    <a:ext cx="118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3077"/>
                    <a:ext cx="907" cy="36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336" y="2024"/>
                    <a:ext cx="0" cy="158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429" y="3113"/>
                    <a:ext cx="0" cy="499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29" y="2024"/>
                    <a:ext cx="907" cy="1089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14" y="2874"/>
                    <a:ext cx="265" cy="2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7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" y="1870"/>
                    <a:ext cx="205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B</a:t>
                    </a:r>
                  </a:p>
                </p:txBody>
              </p:sp>
              <p:sp>
                <p:nvSpPr>
                  <p:cNvPr id="76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489"/>
                    <a:ext cx="1815" cy="1123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6" y="1626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8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063" y="3118"/>
                    <a:ext cx="0" cy="499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 rot="19767801">
                    <a:off x="9235104" y="3712746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767801">
                    <a:off x="9235104" y="3712746"/>
                    <a:ext cx="108555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 rot="18588469">
                    <a:off x="8564892" y="3214928"/>
                    <a:ext cx="515777" cy="2533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588469">
                    <a:off x="8564892" y="3214928"/>
                    <a:ext cx="515777" cy="2533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3333" t="-119792" r="-158889" b="-106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182" r="-681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455" r="-68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/>
                  <p:cNvSpPr/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/>
                  <p:cNvSpPr/>
                  <p:nvPr/>
                </p:nvSpPr>
                <p:spPr>
                  <a:xfrm>
                    <a:off x="8924974" y="5189221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矩形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4974" y="5189221"/>
                    <a:ext cx="48974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/>
                  <p:cNvSpPr/>
                  <p:nvPr/>
                </p:nvSpPr>
                <p:spPr>
                  <a:xfrm>
                    <a:off x="8460306" y="5165536"/>
                    <a:ext cx="455434" cy="3677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1" name="矩形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0306" y="5165536"/>
                    <a:ext cx="455434" cy="3677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文本框 52"/>
            <p:cNvSpPr txBox="1"/>
            <p:nvPr/>
          </p:nvSpPr>
          <p:spPr>
            <a:xfrm>
              <a:off x="7021310" y="51120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810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7350" y="819786"/>
                <a:ext cx="11650686" cy="5770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5.5.6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解吸及其计算</a:t>
                </a:r>
                <a:endParaRPr lang="en-US" altLang="zh-CN" sz="26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5.5.6.1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解吸</a:t>
                </a:r>
                <a:r>
                  <a:rPr lang="zh-CN" alt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过程及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目的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解吸过程：使溶质从液相中释放出来进入气相，是吸收的逆过程。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解吸目的：一是获得较纯的气体溶质，二是使溶剂再生返回到吸收塔循环使用。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5.5.6.2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解吸条件及传质方向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必要条件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推动力：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或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传质方向：   气体溶质从液相向气相转移的过程，是吸收的逆过程。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0" y="819786"/>
                <a:ext cx="11650686" cy="5770811"/>
              </a:xfrm>
              <a:prstGeom prst="rect">
                <a:avLst/>
              </a:prstGeom>
              <a:blipFill>
                <a:blip r:embed="rId2"/>
                <a:stretch>
                  <a:fillRect l="-942" t="-1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4" name="椭圆形标注 3"/>
          <p:cNvSpPr/>
          <p:nvPr/>
        </p:nvSpPr>
        <p:spPr>
          <a:xfrm>
            <a:off x="8686800" y="3851564"/>
            <a:ext cx="2937163" cy="734291"/>
          </a:xfrm>
          <a:prstGeom prst="wedgeEllipseCallout">
            <a:avLst>
              <a:gd name="adj1" fmla="val -33105"/>
              <a:gd name="adj2" fmla="val 115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与</a:t>
            </a:r>
            <a:r>
              <a:rPr lang="zh-CN" altLang="en-US" sz="2400" b="1" dirty="0" smtClean="0"/>
              <a:t>吸收的区别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5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7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066" y="828711"/>
                <a:ext cx="11531065" cy="556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5.5.2.2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定态逆流吸收操作线方程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）在塔内任意截面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与塔顶间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对溶质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进行物料衡算：</a:t>
                </a:r>
                <a:endParaRPr lang="en-US" altLang="zh-CN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𝑳𝑿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𝑽𝒀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𝑳𝑿</m:t>
                    </m:r>
                  </m:oMath>
                </a14:m>
                <a:endParaRPr lang="en-US" altLang="zh-CN" sz="2400" b="1" i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box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）在塔底与塔内任意截面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间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对溶质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进行物料衡算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𝑽𝒀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𝑳𝑿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𝑽𝒀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i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sz="24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box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）物理意义：反映了塔内任一截面上气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相组成之间的操作关系。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操作线方程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式中用摩尔分数可以吗？ </a:t>
                </a:r>
                <a:endParaRPr lang="en-US" altLang="zh-CN" sz="2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5568191"/>
              </a:xfrm>
              <a:prstGeom prst="rect">
                <a:avLst/>
              </a:prstGeom>
              <a:blipFill>
                <a:blip r:embed="rId2"/>
                <a:stretch>
                  <a:fillRect l="-951" t="-1205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845705" y="945318"/>
            <a:ext cx="3248223" cy="4042292"/>
            <a:chOff x="4486411" y="1651554"/>
            <a:chExt cx="3248223" cy="4042292"/>
          </a:xfrm>
        </p:grpSpPr>
        <p:grpSp>
          <p:nvGrpSpPr>
            <p:cNvPr id="6" name="组合 5"/>
            <p:cNvGrpSpPr/>
            <p:nvPr/>
          </p:nvGrpSpPr>
          <p:grpSpPr>
            <a:xfrm>
              <a:off x="5050301" y="1651554"/>
              <a:ext cx="2368626" cy="4042292"/>
              <a:chOff x="4292656" y="1393918"/>
              <a:chExt cx="2368626" cy="4042292"/>
            </a:xfrm>
            <a:noFill/>
          </p:grpSpPr>
          <p:sp>
            <p:nvSpPr>
              <p:cNvPr id="11" name="矩形 10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 w="254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  <a:ln w="254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4292656" y="4936224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4936224"/>
                    <a:ext cx="87521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786071" y="4936224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6071" y="4936224"/>
                    <a:ext cx="87521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94" t="-1311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4292656" y="1492773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492773"/>
                    <a:ext cx="8752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5763416" y="1542000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3416" y="1542000"/>
                    <a:ext cx="87521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94" t="-1311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箭头连接符 22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5075618" y="3432872"/>
                <a:ext cx="69768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879453" y="3066767"/>
                  <a:ext cx="461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453" y="3066767"/>
                  <a:ext cx="4618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/>
            <p:cNvSpPr txBox="1"/>
            <p:nvPr/>
          </p:nvSpPr>
          <p:spPr>
            <a:xfrm>
              <a:off x="4486411" y="3101219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7463" y="3059667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3" name="左箭头 2"/>
          <p:cNvSpPr/>
          <p:nvPr/>
        </p:nvSpPr>
        <p:spPr>
          <a:xfrm>
            <a:off x="4105135" y="5500254"/>
            <a:ext cx="508429" cy="207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92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9262" y="805935"/>
                <a:ext cx="11544083" cy="5755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5.5.6.3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解吸方法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）气提解吸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逆流接触，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推动力越大，解吸速率越快。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常用的载气有空气、氮气、二氧化碳、水蒸气等。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）减压解吸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当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溶质会从液相部分逸出。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）加热解吸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溶解度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溶质会从液相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部分逸出。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解吸效果的提高是以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能耗为代价的。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2" y="805935"/>
                <a:ext cx="11544083" cy="5755422"/>
              </a:xfrm>
              <a:prstGeom prst="rect">
                <a:avLst/>
              </a:prstGeom>
              <a:blipFill>
                <a:blip r:embed="rId3"/>
                <a:stretch>
                  <a:fillRect l="-950" t="-1165" b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584117" y="2180176"/>
            <a:ext cx="2907555" cy="4042292"/>
            <a:chOff x="4699379" y="1651554"/>
            <a:chExt cx="2907555" cy="4042292"/>
          </a:xfrm>
        </p:grpSpPr>
        <p:grpSp>
          <p:nvGrpSpPr>
            <p:cNvPr id="4" name="组合 3"/>
            <p:cNvGrpSpPr/>
            <p:nvPr/>
          </p:nvGrpSpPr>
          <p:grpSpPr>
            <a:xfrm>
              <a:off x="5029200" y="1651554"/>
              <a:ext cx="2402249" cy="4042292"/>
              <a:chOff x="4271555" y="1393918"/>
              <a:chExt cx="2402249" cy="4042292"/>
            </a:xfrm>
            <a:noFill/>
          </p:grpSpPr>
          <p:sp>
            <p:nvSpPr>
              <p:cNvPr id="9" name="矩形 8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555" y="5066878"/>
                    <a:ext cx="87521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5798593" y="5066878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 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593" y="5066878"/>
                    <a:ext cx="87521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94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4292656" y="1435052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435052"/>
                    <a:ext cx="87521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773782" y="1416656"/>
                    <a:ext cx="875211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3782" y="1416656"/>
                    <a:ext cx="8752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94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箭头连接符 20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5227955" y="3424821"/>
                <a:ext cx="52753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 flipV="1">
              <a:off x="4699379" y="3423002"/>
              <a:ext cx="2733384" cy="599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5925512" y="3052183"/>
                  <a:ext cx="461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512" y="3052183"/>
                  <a:ext cx="46189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699379" y="3064489"/>
                  <a:ext cx="609865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379" y="3064489"/>
                  <a:ext cx="609865" cy="3929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/>
            <p:cNvSpPr txBox="1"/>
            <p:nvPr/>
          </p:nvSpPr>
          <p:spPr>
            <a:xfrm>
              <a:off x="7075790" y="3083225"/>
              <a:ext cx="531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en-US" altLang="zh-CN" dirty="0" smtClean="0">
                  <a:latin typeface="等线" panose="02010600030101010101" pitchFamily="2" charset="-122"/>
                  <a:ea typeface="等线" panose="02010600030101010101" pitchFamily="2" charset="-122"/>
                </a:rPr>
                <a:t>'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0397877" y="1828482"/>
            <a:ext cx="1038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吸收液</a:t>
            </a:r>
            <a:endParaRPr lang="zh-CN" altLang="en-US" sz="20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9104207" y="6146425"/>
            <a:ext cx="70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载气</a:t>
            </a:r>
            <a:endParaRPr lang="zh-CN" altLang="en-US" b="1" dirty="0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260896" y="2228592"/>
            <a:ext cx="6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浓端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1238690" y="5733767"/>
            <a:ext cx="6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稀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669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9526" y="808021"/>
                <a:ext cx="11650686" cy="4519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5.5.6.4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解吸过程的计算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物料衡算和操作线方程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全塔物料衡算方程：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box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即图中所示的线段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6" y="808021"/>
                <a:ext cx="11650686" cy="4519892"/>
              </a:xfrm>
              <a:prstGeom prst="rect">
                <a:avLst/>
              </a:prstGeom>
              <a:blipFill>
                <a:blip r:embed="rId2"/>
                <a:stretch>
                  <a:fillRect l="-942" t="-1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/>
          <p:cNvGrpSpPr/>
          <p:nvPr/>
        </p:nvGrpSpPr>
        <p:grpSpPr>
          <a:xfrm>
            <a:off x="4340436" y="2754341"/>
            <a:ext cx="4083211" cy="3904508"/>
            <a:chOff x="4340436" y="2754341"/>
            <a:chExt cx="4083211" cy="390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8095386" y="6331496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5386" y="6331496"/>
                  <a:ext cx="2188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9444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5276451" y="6289517"/>
                  <a:ext cx="45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451" y="6289517"/>
                  <a:ext cx="45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7265660" y="6289486"/>
                  <a:ext cx="45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5660" y="6289486"/>
                  <a:ext cx="45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/>
            <p:cNvGrpSpPr/>
            <p:nvPr/>
          </p:nvGrpSpPr>
          <p:grpSpPr>
            <a:xfrm>
              <a:off x="4340436" y="2754341"/>
              <a:ext cx="4083211" cy="3715654"/>
              <a:chOff x="4340436" y="2754341"/>
              <a:chExt cx="4083211" cy="3715654"/>
            </a:xfrm>
          </p:grpSpPr>
          <p:grpSp>
            <p:nvGrpSpPr>
              <p:cNvPr id="24" name="Group 26"/>
              <p:cNvGrpSpPr>
                <a:grpSpLocks/>
              </p:cNvGrpSpPr>
              <p:nvPr/>
            </p:nvGrpSpPr>
            <p:grpSpPr bwMode="auto">
              <a:xfrm>
                <a:off x="4738255" y="2757697"/>
                <a:ext cx="3685392" cy="3573830"/>
                <a:chOff x="1488" y="492"/>
                <a:chExt cx="3360" cy="2730"/>
              </a:xfrm>
            </p:grpSpPr>
            <p:sp>
              <p:nvSpPr>
                <p:cNvPr id="25" name="Line 4"/>
                <p:cNvSpPr>
                  <a:spLocks noChangeShapeType="1"/>
                </p:cNvSpPr>
                <p:nvPr/>
              </p:nvSpPr>
              <p:spPr bwMode="auto">
                <a:xfrm>
                  <a:off x="1488" y="3222"/>
                  <a:ext cx="336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1488" y="492"/>
                  <a:ext cx="0" cy="27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488" y="685"/>
                  <a:ext cx="3221" cy="25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 flipH="1">
                    <a:off x="4475017" y="2867661"/>
                    <a:ext cx="27746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475017" y="2867661"/>
                    <a:ext cx="277469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348" r="-434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782529" y="3101208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529" y="3101208"/>
                    <a:ext cx="10855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94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连接符 33"/>
              <p:cNvCxnSpPr/>
              <p:nvPr/>
            </p:nvCxnSpPr>
            <p:spPr>
              <a:xfrm flipV="1">
                <a:off x="5472545" y="5204453"/>
                <a:ext cx="2011228" cy="69798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5472545" y="5902430"/>
                <a:ext cx="0" cy="429066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4738255" y="5902430"/>
                <a:ext cx="720436" cy="19887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738255" y="3753693"/>
                <a:ext cx="2745518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7483773" y="3753693"/>
                <a:ext cx="0" cy="2577803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4597387" y="6192996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5385865" y="5816844"/>
                    <a:ext cx="502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5865" y="5816844"/>
                    <a:ext cx="5021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7410371" y="5061797"/>
                    <a:ext cx="502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文本框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0371" y="5061797"/>
                    <a:ext cx="50212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4340436" y="3514298"/>
                    <a:ext cx="3641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4" name="文本框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436" y="3514298"/>
                    <a:ext cx="36410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/>
                  <p:cNvSpPr txBox="1"/>
                  <p:nvPr/>
                </p:nvSpPr>
                <p:spPr>
                  <a:xfrm>
                    <a:off x="4367190" y="5715011"/>
                    <a:ext cx="364107" cy="372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5" name="文本框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7190" y="5715011"/>
                    <a:ext cx="364107" cy="37208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文本框 65"/>
              <p:cNvSpPr txBox="1"/>
              <p:nvPr/>
            </p:nvSpPr>
            <p:spPr>
              <a:xfrm>
                <a:off x="8006880" y="2754341"/>
                <a:ext cx="416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 flipH="1">
                <a:off x="4752486" y="5204453"/>
                <a:ext cx="2745518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9129161" y="1563760"/>
            <a:ext cx="2924375" cy="4767736"/>
            <a:chOff x="9129161" y="1563760"/>
            <a:chExt cx="2924375" cy="4767736"/>
          </a:xfrm>
        </p:grpSpPr>
        <p:grpSp>
          <p:nvGrpSpPr>
            <p:cNvPr id="3" name="组合 2"/>
            <p:cNvGrpSpPr/>
            <p:nvPr/>
          </p:nvGrpSpPr>
          <p:grpSpPr>
            <a:xfrm>
              <a:off x="9129161" y="1563760"/>
              <a:ext cx="2924375" cy="4767736"/>
              <a:chOff x="4436742" y="1589871"/>
              <a:chExt cx="3551865" cy="410397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858622" y="1589871"/>
                <a:ext cx="2862531" cy="4103975"/>
                <a:chOff x="4100977" y="1332235"/>
                <a:chExt cx="2862531" cy="4103975"/>
              </a:xfrm>
              <a:noFill/>
            </p:grpSpPr>
            <p:sp>
              <p:nvSpPr>
                <p:cNvPr id="9" name="矩形 8"/>
                <p:cNvSpPr/>
                <p:nvPr/>
              </p:nvSpPr>
              <p:spPr>
                <a:xfrm>
                  <a:off x="4637314" y="1965244"/>
                  <a:ext cx="1484811" cy="2894139"/>
                </a:xfrm>
                <a:prstGeom prst="rect">
                  <a:avLst/>
                </a:prstGeom>
                <a:grpFill/>
                <a:ln w="4762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4637314" y="2704011"/>
                  <a:ext cx="1484811" cy="151529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4637314" y="2704012"/>
                  <a:ext cx="1484811" cy="151529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4637314" y="2704011"/>
                  <a:ext cx="1484811" cy="151529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>
                  <a:off x="5773783" y="1399418"/>
                  <a:ext cx="1" cy="565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/>
                <p:nvPr/>
              </p:nvCxnSpPr>
              <p:spPr>
                <a:xfrm>
                  <a:off x="5773782" y="4870384"/>
                  <a:ext cx="1" cy="565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/>
                <p:cNvCxnSpPr/>
                <p:nvPr/>
              </p:nvCxnSpPr>
              <p:spPr>
                <a:xfrm flipV="1">
                  <a:off x="5133703" y="4831248"/>
                  <a:ext cx="1" cy="576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 flipV="1">
                  <a:off x="5133702" y="1393918"/>
                  <a:ext cx="1" cy="576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/>
                    <p:cNvSpPr txBox="1"/>
                    <p:nvPr/>
                  </p:nvSpPr>
                  <p:spPr>
                    <a:xfrm>
                      <a:off x="4100977" y="5066878"/>
                      <a:ext cx="1045789" cy="31791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7" name="文本框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00977" y="5066878"/>
                      <a:ext cx="1045789" cy="31791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本框 17"/>
                    <p:cNvSpPr txBox="1"/>
                    <p:nvPr/>
                  </p:nvSpPr>
                  <p:spPr>
                    <a:xfrm>
                      <a:off x="5829897" y="5083997"/>
                      <a:ext cx="1013937" cy="31791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</a:t>
                      </a:r>
                      <a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zh-CN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，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8" name="文本框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9897" y="5083997"/>
                      <a:ext cx="1013937" cy="3179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839" t="-15000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本框 18"/>
                    <p:cNvSpPr txBox="1"/>
                    <p:nvPr/>
                  </p:nvSpPr>
                  <p:spPr>
                    <a:xfrm>
                      <a:off x="4100977" y="1365782"/>
                      <a:ext cx="1066890" cy="31791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" name="文本框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00977" y="1365782"/>
                      <a:ext cx="1066890" cy="31791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本框 19"/>
                    <p:cNvSpPr txBox="1"/>
                    <p:nvPr/>
                  </p:nvSpPr>
                  <p:spPr>
                    <a:xfrm>
                      <a:off x="5799907" y="1332235"/>
                      <a:ext cx="1163601" cy="31791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</a:t>
                      </a:r>
                      <a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zh-CN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，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0" name="文本框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99907" y="1332235"/>
                      <a:ext cx="1163601" cy="31791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000" t="-13115" b="-2295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直接箭头连接符 20"/>
                <p:cNvCxnSpPr/>
                <p:nvPr/>
              </p:nvCxnSpPr>
              <p:spPr>
                <a:xfrm flipV="1">
                  <a:off x="5121808" y="2577903"/>
                  <a:ext cx="1" cy="576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/>
                <p:cNvCxnSpPr/>
                <p:nvPr/>
              </p:nvCxnSpPr>
              <p:spPr>
                <a:xfrm>
                  <a:off x="5773782" y="3199846"/>
                  <a:ext cx="1" cy="565826"/>
                </a:xfrm>
                <a:prstGeom prst="straightConnector1">
                  <a:avLst/>
                </a:prstGeom>
                <a:grpFill/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/>
                <p:cNvSpPr txBox="1"/>
                <p:nvPr/>
              </p:nvSpPr>
              <p:spPr>
                <a:xfrm>
                  <a:off x="4938931" y="3436277"/>
                  <a:ext cx="860976" cy="317914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</a:t>
                  </a:r>
                  <a:r>
                    <a:rPr lang="zh-CN" altLang="en-U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，</a:t>
                  </a:r>
                  <a:r>
                    <a:rPr lang="en-US" altLang="zh-CN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5" name="直接连接符 4"/>
              <p:cNvCxnSpPr/>
              <p:nvPr/>
            </p:nvCxnSpPr>
            <p:spPr>
              <a:xfrm>
                <a:off x="4539050" y="3429000"/>
                <a:ext cx="3182104" cy="0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854275" y="2681369"/>
                    <a:ext cx="831994" cy="3179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275" y="2681369"/>
                    <a:ext cx="831994" cy="31791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4436742" y="3081930"/>
                    <a:ext cx="609865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742" y="3081930"/>
                    <a:ext cx="609865" cy="3929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文本框 7"/>
              <p:cNvSpPr txBox="1"/>
              <p:nvPr/>
            </p:nvSpPr>
            <p:spPr>
              <a:xfrm>
                <a:off x="7457463" y="3059667"/>
                <a:ext cx="53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zh-CN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'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0" name="直接连接符 69"/>
            <p:cNvCxnSpPr/>
            <p:nvPr/>
          </p:nvCxnSpPr>
          <p:spPr>
            <a:xfrm>
              <a:off x="9379529" y="5670255"/>
              <a:ext cx="22921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9407239" y="2302895"/>
              <a:ext cx="22921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1551413" y="2029599"/>
                <a:ext cx="50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413" y="2029599"/>
                <a:ext cx="5021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1515894" y="5444024"/>
                <a:ext cx="50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894" y="5444024"/>
                <a:ext cx="5021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54" name="椭圆形标注 53"/>
          <p:cNvSpPr/>
          <p:nvPr/>
        </p:nvSpPr>
        <p:spPr>
          <a:xfrm>
            <a:off x="6580951" y="1452347"/>
            <a:ext cx="2534396" cy="697793"/>
          </a:xfrm>
          <a:prstGeom prst="wedgeEllipseCallout">
            <a:avLst>
              <a:gd name="adj1" fmla="val -23491"/>
              <a:gd name="adj2" fmla="val 150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操作线位于平衡线的下方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422191" y="5023133"/>
                <a:ext cx="27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91" y="5023133"/>
                <a:ext cx="273023" cy="276999"/>
              </a:xfrm>
              <a:prstGeom prst="rect">
                <a:avLst/>
              </a:prstGeom>
              <a:blipFill>
                <a:blip r:embed="rId22"/>
                <a:stretch>
                  <a:fillRect l="-17778" r="-6667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6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9526" y="808021"/>
                <a:ext cx="11650686" cy="5177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 startAt="2"/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最小气液比和载气流量的确定</a:t>
                </a:r>
                <a:endPara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）当解吸平衡线为上凸曲线时，线段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的极限位置为与平衡线相交于点    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此时的最小气液比为：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𝑽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此时的载气流量为：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）当解吸平衡线为下凹曲线时，由塔底点     作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平衡线的切线，根据切线同样可以确定最小气液比。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）实际操作气液比为最小气液比的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1.1~2.0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6" y="808021"/>
                <a:ext cx="11650686" cy="5177636"/>
              </a:xfrm>
              <a:prstGeom prst="rect">
                <a:avLst/>
              </a:prstGeom>
              <a:blipFill>
                <a:blip r:embed="rId3"/>
                <a:stretch>
                  <a:fillRect l="-785" t="-1413" b="-1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7713646" y="2297140"/>
            <a:ext cx="4056457" cy="3904508"/>
            <a:chOff x="4367190" y="2754341"/>
            <a:chExt cx="4056457" cy="390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8095386" y="6331496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5386" y="6331496"/>
                  <a:ext cx="2188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000" r="-19444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5276451" y="6289517"/>
                  <a:ext cx="45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451" y="6289517"/>
                  <a:ext cx="451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7265660" y="6289486"/>
                  <a:ext cx="45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5660" y="6289486"/>
                  <a:ext cx="4510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组合 26"/>
            <p:cNvGrpSpPr/>
            <p:nvPr/>
          </p:nvGrpSpPr>
          <p:grpSpPr>
            <a:xfrm>
              <a:off x="4367190" y="2754341"/>
              <a:ext cx="4056457" cy="3715654"/>
              <a:chOff x="4367190" y="2754341"/>
              <a:chExt cx="4056457" cy="3715654"/>
            </a:xfrm>
          </p:grpSpPr>
          <p:grpSp>
            <p:nvGrpSpPr>
              <p:cNvPr id="28" name="Group 26"/>
              <p:cNvGrpSpPr>
                <a:grpSpLocks/>
              </p:cNvGrpSpPr>
              <p:nvPr/>
            </p:nvGrpSpPr>
            <p:grpSpPr bwMode="auto">
              <a:xfrm>
                <a:off x="4738255" y="2757697"/>
                <a:ext cx="3685392" cy="3573830"/>
                <a:chOff x="1488" y="492"/>
                <a:chExt cx="3360" cy="2730"/>
              </a:xfrm>
            </p:grpSpPr>
            <p:sp>
              <p:nvSpPr>
                <p:cNvPr id="44" name="Line 4"/>
                <p:cNvSpPr>
                  <a:spLocks noChangeShapeType="1"/>
                </p:cNvSpPr>
                <p:nvPr/>
              </p:nvSpPr>
              <p:spPr bwMode="auto">
                <a:xfrm>
                  <a:off x="1488" y="3222"/>
                  <a:ext cx="336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1488" y="492"/>
                  <a:ext cx="0" cy="27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488" y="685"/>
                  <a:ext cx="3221" cy="25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 flipH="1">
                    <a:off x="4475017" y="2867661"/>
                    <a:ext cx="27746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475017" y="2867661"/>
                    <a:ext cx="2774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348" r="-434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6782529" y="3101208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529" y="3101208"/>
                    <a:ext cx="108555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494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 flipV="1">
                <a:off x="5472545" y="5204453"/>
                <a:ext cx="2011228" cy="69798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5458691" y="3753693"/>
                <a:ext cx="2025082" cy="2148737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472545" y="5902430"/>
                <a:ext cx="0" cy="429066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4738255" y="5902430"/>
                <a:ext cx="720436" cy="19887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4738255" y="3753693"/>
                <a:ext cx="2745518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7483773" y="3753693"/>
                <a:ext cx="0" cy="2577803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/>
              <p:cNvSpPr txBox="1"/>
              <p:nvPr/>
            </p:nvSpPr>
            <p:spPr>
              <a:xfrm>
                <a:off x="4597387" y="6192996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5385865" y="5816844"/>
                    <a:ext cx="502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文本框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5865" y="5816844"/>
                    <a:ext cx="50212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7410371" y="5061797"/>
                    <a:ext cx="502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0371" y="5061797"/>
                    <a:ext cx="50212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7422249" y="3617450"/>
                    <a:ext cx="502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2249" y="3617450"/>
                    <a:ext cx="50212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4367190" y="5059044"/>
                    <a:ext cx="364107" cy="372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文本框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7190" y="5059044"/>
                    <a:ext cx="364107" cy="37208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/>
                  <p:cNvSpPr txBox="1"/>
                  <p:nvPr/>
                </p:nvSpPr>
                <p:spPr>
                  <a:xfrm>
                    <a:off x="4367190" y="5715011"/>
                    <a:ext cx="364107" cy="372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文本框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7190" y="5715011"/>
                    <a:ext cx="364107" cy="37208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文本框 42"/>
              <p:cNvSpPr txBox="1"/>
              <p:nvPr/>
            </p:nvSpPr>
            <p:spPr>
              <a:xfrm>
                <a:off x="8006880" y="2754341"/>
                <a:ext cx="416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H="1">
                <a:off x="4718398" y="5204453"/>
                <a:ext cx="2745518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0600409" y="1406169"/>
                <a:ext cx="502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409" y="1406169"/>
                <a:ext cx="502123" cy="461665"/>
              </a:xfrm>
              <a:prstGeom prst="rect">
                <a:avLst/>
              </a:prstGeom>
              <a:blipFill>
                <a:blip r:embed="rId14"/>
                <a:stretch>
                  <a:fillRect l="-3659" r="-17073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290306" y="4453957"/>
                <a:ext cx="502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06" y="4453957"/>
                <a:ext cx="50212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7677479" y="3090653"/>
                <a:ext cx="408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479" y="3090653"/>
                <a:ext cx="408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11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9526" y="808021"/>
                <a:ext cx="11650686" cy="5786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 startAt="3"/>
                </a:pP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传质单元数计算解吸填料层高度</a:t>
                </a:r>
                <a:endPara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zh-CN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p>
                      <m:e>
                        <m:box>
                          <m:box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𝐝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num>
                              <m:den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nary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）平均推动力法（双直线时）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−∆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𝒍𝒏</m:t>
                                    </m:r>
                                    <m:box>
                                      <m:box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∆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∆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box>
                                  </m:den>
                                </m:f>
                              </m:e>
                            </m:box>
                          </m:den>
                        </m:f>
                      </m:e>
                    </m:box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𝐦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）吸收因数法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𝐎𝐋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</m:d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box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d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𝒎𝑽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6" y="808021"/>
                <a:ext cx="11650686" cy="5786199"/>
              </a:xfrm>
              <a:prstGeom prst="rect">
                <a:avLst/>
              </a:prstGeom>
              <a:blipFill>
                <a:blip r:embed="rId2"/>
                <a:stretch>
                  <a:fillRect l="-785" t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5653814" y="6077128"/>
            <a:ext cx="1786076" cy="404488"/>
          </a:xfrm>
          <a:prstGeom prst="wedgeRoundRectCallout">
            <a:avLst>
              <a:gd name="adj1" fmla="val -79903"/>
              <a:gd name="adj2" fmla="val -1269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解吸程度</a:t>
            </a:r>
            <a:endParaRPr lang="zh-CN" alt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6124869" y="4373019"/>
            <a:ext cx="1786076" cy="404488"/>
          </a:xfrm>
          <a:prstGeom prst="wedgeRoundRectCallout">
            <a:avLst>
              <a:gd name="adj1" fmla="val -63613"/>
              <a:gd name="adj2" fmla="val 188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解吸因数</a:t>
            </a:r>
            <a:endParaRPr lang="zh-CN" alt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10058399" y="826333"/>
            <a:ext cx="1753267" cy="591288"/>
          </a:xfrm>
          <a:prstGeom prst="wedgeRoundRectCallout">
            <a:avLst>
              <a:gd name="adj1" fmla="val -101622"/>
              <a:gd name="adj2" fmla="val 89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关注的解析出来的溶质的量</a:t>
            </a:r>
            <a:endParaRPr lang="zh-CN" altLang="en-US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08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7928" y="809961"/>
                <a:ext cx="11485417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5-6】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在填料吸收塔内，用清水逆流吸收混合气体中的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气体流量（标准状态）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5000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的摩尔比为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的吸收率为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，水的用量是最小用量的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倍，在操作条件下，系统的平衡条件为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=2.7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试求：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）水用量；（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773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）吸收液出塔溶质组成；（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0.0247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）当气相总体积传质系数为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.2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，塔截面积为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.5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时，所需填料层高度。（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3.56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8" y="809961"/>
                <a:ext cx="11485417" cy="2677656"/>
              </a:xfrm>
              <a:prstGeom prst="rect">
                <a:avLst/>
              </a:prstGeom>
              <a:blipFill>
                <a:blip r:embed="rId3"/>
                <a:stretch>
                  <a:fillRect l="-849" t="-7517" r="-3450" b="-19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71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7928" y="809961"/>
                <a:ext cx="11485417" cy="313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5-7】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在一填料吸收塔内用纯溶剂吸收气体混合物中的某溶质组分，进塔气体溶质组成为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.01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（摩尔比，下同），混合气体质量流量为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1400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平均摩尔质量为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，操作液气比为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，在操作条件下气液平衡关系为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当两相逆流操作时，工艺要求气体吸收率为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，现有一填料层高度为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塔径为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0.8m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的填料塔，气相总体积传质系数为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.088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，试求：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）操作液气比是最小液气比的多少倍？（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）出塔液体中溶质的组成；（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=6.33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）该塔是否合适？（合适）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8" y="809961"/>
                <a:ext cx="11485417" cy="3136180"/>
              </a:xfrm>
              <a:prstGeom prst="rect">
                <a:avLst/>
              </a:prstGeom>
              <a:blipFill>
                <a:blip r:embed="rId3"/>
                <a:stretch>
                  <a:fillRect l="-849" t="-6420" b="-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13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528" y="6206837"/>
            <a:ext cx="631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书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习题：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5-13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5-17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5-22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5-23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5-25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7928" y="809961"/>
                <a:ext cx="11485417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5-8】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在一填料吸收塔内用清水逆流吸收混合气中的溶质组分，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混合气流量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33.7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𝑚𝑜𝑙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溶质组分的组成为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.05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（体积分数），清水流量为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den>
                    </m:f>
                    <m:r>
                      <a:rPr lang="zh-CN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操作液气比为最小液气比的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倍，吸收过程为气膜控制，气相总体积传质系数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与混合气流量的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次方成正比，要求溶质吸收率达到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，试计算下列情况下，所需填料层高度如何变化？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）气体流量增加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1.454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）液体流量增加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8" y="809961"/>
                <a:ext cx="11485417" cy="2677656"/>
              </a:xfrm>
              <a:prstGeom prst="rect">
                <a:avLst/>
              </a:prstGeom>
              <a:blipFill>
                <a:blip r:embed="rId3"/>
                <a:stretch>
                  <a:fillRect l="-849" t="-7517" r="-531" b="-4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110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09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4686" y="809915"/>
                <a:ext cx="11485417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5-9】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01.3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𝑘𝑃𝑎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</m:oMath>
                </a14:m>
                <a:r>
                  <a:rPr lang="zh-CN" altLang="en-US" sz="2400" dirty="0" smtClean="0"/>
                  <a:t>的条件下，采用填料塔以清水逆流吸收空气</a:t>
                </a:r>
                <a:r>
                  <a:rPr lang="en-US" altLang="zh-CN" sz="2400" dirty="0" smtClean="0"/>
                  <a:t>-</a:t>
                </a:r>
                <a:r>
                  <a:rPr lang="zh-CN" altLang="en-US" sz="2400" dirty="0" smtClean="0"/>
                  <a:t>氨气混合气中的氨气，混合气体体积流率为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00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（</m:t>
                        </m:r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）</m:t>
                        </m:r>
                      </m:den>
                    </m:f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混合气进口氨摩尔</a:t>
                </a:r>
                <a:r>
                  <a:rPr lang="zh-CN" altLang="en-US" sz="2400" dirty="0"/>
                  <a:t>比为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</a:t>
                </a:r>
                <a:r>
                  <a:rPr lang="zh-CN" altLang="en-US" sz="2400" dirty="0" smtClean="0"/>
                  <a:t>，清水质量流率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97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（</m:t>
                        </m:r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）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，吸收率为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90%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。操作条件下平衡关系为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若操作条件有下列变化，计算溶质氨气吸收率变为多少？并指出吸收操作线的变化。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）混合气进口氨摩尔比增加到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=90%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）吸收剂采用解吸塔解吸后的溶剂，故进塔吸收剂含溶质组成变为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76.4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86" y="809915"/>
                <a:ext cx="11485417" cy="3416320"/>
              </a:xfrm>
              <a:prstGeom prst="rect">
                <a:avLst/>
              </a:prstGeom>
              <a:blipFill>
                <a:blip r:embed="rId3"/>
                <a:stretch>
                  <a:fillRect l="-849" t="-5893" r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/>
          <p:cNvGrpSpPr/>
          <p:nvPr/>
        </p:nvGrpSpPr>
        <p:grpSpPr>
          <a:xfrm>
            <a:off x="1495287" y="3892994"/>
            <a:ext cx="3911304" cy="2865121"/>
            <a:chOff x="1564859" y="3493808"/>
            <a:chExt cx="3911304" cy="2865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 flipH="1">
                  <a:off x="4238676" y="6001728"/>
                  <a:ext cx="457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38676" y="6001728"/>
                  <a:ext cx="457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2500" r="-3875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567049" y="5977486"/>
                  <a:ext cx="4770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049" y="5977486"/>
                  <a:ext cx="47708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ine 4"/>
            <p:cNvSpPr>
              <a:spLocks noChangeShapeType="1"/>
            </p:cNvSpPr>
            <p:nvPr/>
          </p:nvSpPr>
          <p:spPr bwMode="auto">
            <a:xfrm>
              <a:off x="1948195" y="6001746"/>
              <a:ext cx="23605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 flipV="1">
              <a:off x="1924980" y="3588327"/>
              <a:ext cx="23215" cy="24134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 flipV="1">
              <a:off x="1948195" y="5102014"/>
              <a:ext cx="2540678" cy="8997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 flipH="1">
                  <a:off x="1710520" y="3493808"/>
                  <a:ext cx="18800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710520" y="3493808"/>
                  <a:ext cx="18800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411000" y="5121819"/>
                  <a:ext cx="1065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=1.5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000" y="5121819"/>
                  <a:ext cx="106516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598" r="-517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/>
            <p:cNvCxnSpPr/>
            <p:nvPr/>
          </p:nvCxnSpPr>
          <p:spPr>
            <a:xfrm flipH="1">
              <a:off x="1939080" y="4062460"/>
              <a:ext cx="1758560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706755" y="4095385"/>
              <a:ext cx="0" cy="1906343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768085" y="5989597"/>
              <a:ext cx="17099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9911" y="4825278"/>
              <a:ext cx="37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Cambria Math" panose="02040503050406030204" pitchFamily="18" charset="0"/>
                </a:rPr>
                <a:t>B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64545" y="3910883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Cambria Math" panose="02040503050406030204" pitchFamily="18" charset="0"/>
                </a:rPr>
                <a:t>D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1575392" y="4756944"/>
                  <a:ext cx="323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392" y="4756944"/>
                  <a:ext cx="32313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1603471" y="5514903"/>
                  <a:ext cx="340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3471" y="5514903"/>
                  <a:ext cx="34026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连接符 29"/>
            <p:cNvCxnSpPr>
              <a:stCxn id="25" idx="3"/>
            </p:cNvCxnSpPr>
            <p:nvPr/>
          </p:nvCxnSpPr>
          <p:spPr>
            <a:xfrm flipV="1">
              <a:off x="1943738" y="4970604"/>
              <a:ext cx="993426" cy="728965"/>
            </a:xfrm>
            <a:prstGeom prst="line">
              <a:avLst/>
            </a:prstGeom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924784" y="4970604"/>
              <a:ext cx="12526" cy="1031123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908787" y="4970604"/>
              <a:ext cx="1015851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2778669" y="5989597"/>
                  <a:ext cx="288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669" y="5989597"/>
                  <a:ext cx="288875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9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/>
            <p:cNvCxnSpPr/>
            <p:nvPr/>
          </p:nvCxnSpPr>
          <p:spPr>
            <a:xfrm flipV="1">
              <a:off x="1973750" y="4063617"/>
              <a:ext cx="1744681" cy="1318506"/>
            </a:xfrm>
            <a:prstGeom prst="line">
              <a:avLst/>
            </a:prstGeom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1564859" y="3910883"/>
                  <a:ext cx="323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59" y="3910883"/>
                  <a:ext cx="323131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547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1577014" y="5143536"/>
                  <a:ext cx="323131" cy="378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014" y="5143536"/>
                  <a:ext cx="323131" cy="378180"/>
                </a:xfrm>
                <a:prstGeom prst="rect">
                  <a:avLst/>
                </a:prstGeom>
                <a:blipFill>
                  <a:blip r:embed="rId12"/>
                  <a:stretch>
                    <a:fillRect r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21381" y="6254485"/>
                <a:ext cx="477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381" y="6254485"/>
                <a:ext cx="4770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8631371" y="6284908"/>
                <a:ext cx="389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371" y="6284908"/>
                <a:ext cx="3897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组合 80"/>
          <p:cNvGrpSpPr/>
          <p:nvPr/>
        </p:nvGrpSpPr>
        <p:grpSpPr>
          <a:xfrm>
            <a:off x="1780654" y="3948336"/>
            <a:ext cx="9461205" cy="2784919"/>
            <a:chOff x="1869290" y="3770807"/>
            <a:chExt cx="9461205" cy="2784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 flipH="1">
                  <a:off x="10093008" y="6278727"/>
                  <a:ext cx="457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93008" y="6278727"/>
                  <a:ext cx="4571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00000" r="-44285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Line 4"/>
            <p:cNvSpPr>
              <a:spLocks noChangeShapeType="1"/>
            </p:cNvSpPr>
            <p:nvPr/>
          </p:nvSpPr>
          <p:spPr bwMode="auto">
            <a:xfrm>
              <a:off x="7802527" y="6278745"/>
              <a:ext cx="23605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H="1" flipV="1">
              <a:off x="7779312" y="3865326"/>
              <a:ext cx="23215" cy="24134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 flipV="1">
              <a:off x="7802527" y="5379013"/>
              <a:ext cx="2540678" cy="8997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 flipH="1">
                  <a:off x="7564852" y="3770807"/>
                  <a:ext cx="18800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564852" y="3770807"/>
                  <a:ext cx="18800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2258" r="-2903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10265332" y="5398818"/>
                  <a:ext cx="1065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=1.5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32" y="5398818"/>
                  <a:ext cx="106516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4571" r="-4571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/>
            <p:nvPr/>
          </p:nvCxnSpPr>
          <p:spPr>
            <a:xfrm flipH="1">
              <a:off x="7793412" y="4339459"/>
              <a:ext cx="1758560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561087" y="4372384"/>
              <a:ext cx="0" cy="1906343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7622417" y="6266596"/>
              <a:ext cx="17099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744243" y="5102277"/>
              <a:ext cx="37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</a:rPr>
                <a:t>C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515180" y="4172978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Cambria Math" panose="02040503050406030204" pitchFamily="18" charset="0"/>
                </a:rPr>
                <a:t>D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402429" y="4146931"/>
                  <a:ext cx="323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429" y="4146931"/>
                  <a:ext cx="323131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457803" y="5791902"/>
                  <a:ext cx="340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803" y="5791902"/>
                  <a:ext cx="340267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62"/>
            <p:cNvCxnSpPr/>
            <p:nvPr/>
          </p:nvCxnSpPr>
          <p:spPr>
            <a:xfrm flipV="1">
              <a:off x="8781304" y="4344838"/>
              <a:ext cx="765283" cy="914396"/>
            </a:xfrm>
            <a:prstGeom prst="line">
              <a:avLst/>
            </a:prstGeom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8779116" y="5247603"/>
              <a:ext cx="12526" cy="1031123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7763119" y="5247603"/>
              <a:ext cx="1015851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7432515" y="5072035"/>
                  <a:ext cx="323131" cy="378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515" y="5072035"/>
                  <a:ext cx="323131" cy="378180"/>
                </a:xfrm>
                <a:prstGeom prst="rect">
                  <a:avLst/>
                </a:prstGeom>
                <a:blipFill>
                  <a:blip r:embed="rId20"/>
                  <a:stretch>
                    <a:fillRect r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接连接符 76"/>
            <p:cNvCxnSpPr/>
            <p:nvPr/>
          </p:nvCxnSpPr>
          <p:spPr>
            <a:xfrm flipV="1">
              <a:off x="7784351" y="4339458"/>
              <a:ext cx="1334886" cy="1612293"/>
            </a:xfrm>
            <a:prstGeom prst="line">
              <a:avLst/>
            </a:prstGeom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8753972" y="3981599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</a:rPr>
                <a:t>B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743257" y="5712598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Cambria Math" panose="02040503050406030204" pitchFamily="18" charset="0"/>
                </a:rPr>
                <a:t>A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938802" y="5532365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Cambria Math" panose="02040503050406030204" pitchFamily="18" charset="0"/>
                </a:rPr>
                <a:t>A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869290" y="4937153"/>
              <a:ext cx="43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</a:rPr>
                <a:t>C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9106833" y="4331597"/>
              <a:ext cx="0" cy="1906343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9021124" y="6266596"/>
                <a:ext cx="400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24" y="6266596"/>
                <a:ext cx="40025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77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标注 32"/>
          <p:cNvSpPr/>
          <p:nvPr/>
        </p:nvSpPr>
        <p:spPr>
          <a:xfrm>
            <a:off x="5668299" y="5696696"/>
            <a:ext cx="1705911" cy="672552"/>
          </a:xfrm>
          <a:prstGeom prst="wedgeRoundRectCallout">
            <a:avLst>
              <a:gd name="adj1" fmla="val 81856"/>
              <a:gd name="adj2" fmla="val -965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塔顶截面气液相组成之间的关系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7848941" y="2562807"/>
            <a:ext cx="1860812" cy="519610"/>
          </a:xfrm>
          <a:prstGeom prst="wedgeRoundRectCallout">
            <a:avLst>
              <a:gd name="adj1" fmla="val -4360"/>
              <a:gd name="adj2" fmla="val 3265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塔内某截面气液相组成之间的关系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1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066" y="828711"/>
                <a:ext cx="11531065" cy="4839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5.5.2.3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	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逆流吸收操作线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）当定态连续逆流吸收时，若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一定，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进塔气液的摩尔比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恒定，则该吸收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操作线为图中的直线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AKB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斜率为吸收操作的液气比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box>
                      <m:box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端点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（稀端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塔顶溶质组成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和端点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（浓端）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塔底溶质组成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与系统的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平衡关系、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塔型及操作条件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无关。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4839595"/>
              </a:xfrm>
              <a:prstGeom prst="rect">
                <a:avLst/>
              </a:prstGeom>
              <a:blipFill>
                <a:blip r:embed="rId2"/>
                <a:stretch>
                  <a:fillRect l="-951" t="-1385" b="-2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7195154" y="2534479"/>
            <a:ext cx="4619328" cy="3949700"/>
            <a:chOff x="6865394" y="1624296"/>
            <a:chExt cx="4619328" cy="39497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865394" y="1624296"/>
              <a:ext cx="4619328" cy="3949700"/>
              <a:chOff x="6865394" y="1624296"/>
              <a:chExt cx="4619328" cy="3949700"/>
            </a:xfrm>
          </p:grpSpPr>
          <p:grpSp>
            <p:nvGrpSpPr>
              <p:cNvPr id="5" name="Group 29"/>
              <p:cNvGrpSpPr>
                <a:grpSpLocks/>
              </p:cNvGrpSpPr>
              <p:nvPr/>
            </p:nvGrpSpPr>
            <p:grpSpPr bwMode="auto">
              <a:xfrm>
                <a:off x="6865394" y="1624296"/>
                <a:ext cx="4291012" cy="3949700"/>
                <a:chOff x="1374" y="1357"/>
                <a:chExt cx="2703" cy="2488"/>
              </a:xfrm>
            </p:grpSpPr>
            <p:sp>
              <p:nvSpPr>
                <p:cNvPr id="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878" y="3598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7" name="Group 28"/>
                <p:cNvGrpSpPr>
                  <a:grpSpLocks/>
                </p:cNvGrpSpPr>
                <p:nvPr/>
              </p:nvGrpSpPr>
              <p:grpSpPr bwMode="auto">
                <a:xfrm>
                  <a:off x="1374" y="1357"/>
                  <a:ext cx="2685" cy="2383"/>
                  <a:chOff x="921" y="1357"/>
                  <a:chExt cx="2685" cy="2383"/>
                </a:xfrm>
              </p:grpSpPr>
              <p:sp>
                <p:nvSpPr>
                  <p:cNvPr id="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2450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1434"/>
                    <a:ext cx="0" cy="2178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1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2024"/>
                    <a:ext cx="118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113"/>
                    <a:ext cx="273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336" y="2024"/>
                    <a:ext cx="0" cy="158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429" y="3113"/>
                    <a:ext cx="0" cy="499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29" y="2024"/>
                    <a:ext cx="907" cy="1089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47" y="2900"/>
                    <a:ext cx="20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2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" y="1870"/>
                    <a:ext cx="205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B</a:t>
                    </a:r>
                  </a:p>
                </p:txBody>
              </p:sp>
              <p:sp>
                <p:nvSpPr>
                  <p:cNvPr id="21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296"/>
                    <a:ext cx="2087" cy="1316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1" y="1357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58" y="2549"/>
                    <a:ext cx="20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K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7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48" y="2439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3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212" y="3612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494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8586946" y="3203084"/>
                    <a:ext cx="4716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6946" y="3203084"/>
                    <a:ext cx="47166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3247" t="-175556" r="-118182" b="-25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182" r="-681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5432" y="4273446"/>
                    <a:ext cx="273023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55" r="-68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连接符 33"/>
              <p:cNvCxnSpPr/>
              <p:nvPr/>
            </p:nvCxnSpPr>
            <p:spPr>
              <a:xfrm>
                <a:off x="7225764" y="3547553"/>
                <a:ext cx="1166011" cy="0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377707" y="3547553"/>
                <a:ext cx="0" cy="1656556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/>
            <p:cNvSpPr txBox="1"/>
            <p:nvPr/>
          </p:nvSpPr>
          <p:spPr>
            <a:xfrm>
              <a:off x="7021310" y="51120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35" name="圆角矩形标注 34"/>
          <p:cNvSpPr/>
          <p:nvPr/>
        </p:nvSpPr>
        <p:spPr>
          <a:xfrm>
            <a:off x="9755116" y="3315905"/>
            <a:ext cx="1702475" cy="672552"/>
          </a:xfrm>
          <a:prstGeom prst="wedgeRoundRectCallout">
            <a:avLst>
              <a:gd name="adj1" fmla="val -61450"/>
              <a:gd name="adj2" fmla="val 13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塔底截面气液相组成之间的关系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922584" y="911271"/>
            <a:ext cx="1942325" cy="2013864"/>
            <a:chOff x="4536322" y="1589871"/>
            <a:chExt cx="3184832" cy="4201052"/>
          </a:xfrm>
        </p:grpSpPr>
        <p:grpSp>
          <p:nvGrpSpPr>
            <p:cNvPr id="42" name="组合 41"/>
            <p:cNvGrpSpPr/>
            <p:nvPr/>
          </p:nvGrpSpPr>
          <p:grpSpPr>
            <a:xfrm>
              <a:off x="4817267" y="1589871"/>
              <a:ext cx="2778780" cy="4201052"/>
              <a:chOff x="4059622" y="1332235"/>
              <a:chExt cx="2778780" cy="4201052"/>
            </a:xfrm>
            <a:noFill/>
          </p:grpSpPr>
          <p:sp>
            <p:nvSpPr>
              <p:cNvPr id="47" name="矩形 46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箭头连接符 48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90" t="-444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7" name="文本框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62" t="-217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文本框 60"/>
              <p:cNvSpPr txBox="1"/>
              <p:nvPr/>
            </p:nvSpPr>
            <p:spPr>
              <a:xfrm>
                <a:off x="4989590" y="3353532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7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066" y="828711"/>
                <a:ext cx="11531065" cy="5088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）吸收过程的方向：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因吸收操作时，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zh-CN" alt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吸收操作线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AKB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在平衡线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的上方。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  因解吸操作时，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zh-CN" alt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解吸操作线在平衡线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的下方。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）吸收过程的推动力：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塔内某一截面吸收推动力为吸收操作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线上点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zh-CN" alt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与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平衡线的垂直距离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水平距离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4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zh-CN" altLang="en-US" sz="24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平衡线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与操作线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共同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决定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吸收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推动力的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大小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操作线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离平衡线愈远吸收的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推动力愈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5088573"/>
              </a:xfrm>
              <a:prstGeom prst="rect">
                <a:avLst/>
              </a:prstGeom>
              <a:blipFill>
                <a:blip r:embed="rId2"/>
                <a:stretch>
                  <a:fillRect l="-793" t="-958" b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104333" y="3551748"/>
            <a:ext cx="4647902" cy="3186113"/>
            <a:chOff x="7111140" y="2438684"/>
            <a:chExt cx="4647902" cy="3186113"/>
          </a:xfrm>
        </p:grpSpPr>
        <p:grpSp>
          <p:nvGrpSpPr>
            <p:cNvPr id="6" name="组合 5"/>
            <p:cNvGrpSpPr/>
            <p:nvPr/>
          </p:nvGrpSpPr>
          <p:grpSpPr>
            <a:xfrm>
              <a:off x="7111140" y="2438684"/>
              <a:ext cx="4647902" cy="3186113"/>
              <a:chOff x="6836820" y="2387884"/>
              <a:chExt cx="4647902" cy="3186113"/>
            </a:xfrm>
          </p:grpSpPr>
          <p:grpSp>
            <p:nvGrpSpPr>
              <p:cNvPr id="8" name="Group 29"/>
              <p:cNvGrpSpPr>
                <a:grpSpLocks/>
              </p:cNvGrpSpPr>
              <p:nvPr/>
            </p:nvGrpSpPr>
            <p:grpSpPr bwMode="auto">
              <a:xfrm>
                <a:off x="6836820" y="2387884"/>
                <a:ext cx="4319588" cy="3186113"/>
                <a:chOff x="1356" y="1838"/>
                <a:chExt cx="2721" cy="2007"/>
              </a:xfrm>
            </p:grpSpPr>
            <p:sp>
              <p:nvSpPr>
                <p:cNvPr id="1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878" y="3598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8" name="Group 28"/>
                <p:cNvGrpSpPr>
                  <a:grpSpLocks/>
                </p:cNvGrpSpPr>
                <p:nvPr/>
              </p:nvGrpSpPr>
              <p:grpSpPr bwMode="auto">
                <a:xfrm>
                  <a:off x="1356" y="1838"/>
                  <a:ext cx="2703" cy="1902"/>
                  <a:chOff x="903" y="1838"/>
                  <a:chExt cx="2703" cy="1902"/>
                </a:xfrm>
              </p:grpSpPr>
              <p:sp>
                <p:nvSpPr>
                  <p:cNvPr id="20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2450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Line 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52" y="1870"/>
                    <a:ext cx="4" cy="1742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27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29" y="2024"/>
                    <a:ext cx="907" cy="1089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7" y="2920"/>
                    <a:ext cx="232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2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" y="1870"/>
                    <a:ext cx="205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B</a:t>
                    </a:r>
                  </a:p>
                </p:txBody>
              </p:sp>
              <p:sp>
                <p:nvSpPr>
                  <p:cNvPr id="30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296"/>
                    <a:ext cx="2087" cy="1316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03" y="1838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58" y="2549"/>
                    <a:ext cx="20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K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48" y="2439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1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212" y="3612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494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8586946" y="3203084"/>
                    <a:ext cx="4716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6946" y="3203084"/>
                    <a:ext cx="47166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545" t="-175556" r="-116883" b="-25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6958062" y="4474775"/>
                    <a:ext cx="280393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4474775"/>
                    <a:ext cx="28039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565" r="-434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直接连接符 14"/>
              <p:cNvCxnSpPr/>
              <p:nvPr/>
            </p:nvCxnSpPr>
            <p:spPr>
              <a:xfrm>
                <a:off x="7225764" y="3547553"/>
                <a:ext cx="2649756" cy="0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8377707" y="3547553"/>
                <a:ext cx="0" cy="1656556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/>
            <p:cNvSpPr txBox="1"/>
            <p:nvPr/>
          </p:nvSpPr>
          <p:spPr>
            <a:xfrm>
              <a:off x="7295630" y="51628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0136838" y="3621405"/>
              <a:ext cx="0" cy="1656556"/>
            </a:xfrm>
            <a:prstGeom prst="line">
              <a:avLst/>
            </a:prstGeom>
            <a:ln w="222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21871" y="4588182"/>
              <a:ext cx="1114426" cy="0"/>
            </a:xfrm>
            <a:prstGeom prst="line">
              <a:avLst/>
            </a:prstGeom>
            <a:ln w="222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9992072" y="5319609"/>
                  <a:ext cx="315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72" y="5319609"/>
                  <a:ext cx="3155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385" r="-1923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/>
          <p:cNvGrpSpPr/>
          <p:nvPr/>
        </p:nvGrpSpPr>
        <p:grpSpPr>
          <a:xfrm>
            <a:off x="9922584" y="911271"/>
            <a:ext cx="1942325" cy="2387028"/>
            <a:chOff x="4536322" y="1589871"/>
            <a:chExt cx="3184832" cy="4201052"/>
          </a:xfrm>
        </p:grpSpPr>
        <p:grpSp>
          <p:nvGrpSpPr>
            <p:cNvPr id="37" name="组合 36"/>
            <p:cNvGrpSpPr/>
            <p:nvPr/>
          </p:nvGrpSpPr>
          <p:grpSpPr>
            <a:xfrm>
              <a:off x="4817267" y="1589871"/>
              <a:ext cx="2778780" cy="4201052"/>
              <a:chOff x="4059622" y="1332235"/>
              <a:chExt cx="2778780" cy="4201052"/>
            </a:xfrm>
            <a:noFill/>
          </p:grpSpPr>
          <p:sp>
            <p:nvSpPr>
              <p:cNvPr id="43" name="矩形 42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90" t="-37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62" t="-18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4989590" y="3353532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本框 40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5" name="椭圆形标注 4"/>
          <p:cNvSpPr/>
          <p:nvPr/>
        </p:nvSpPr>
        <p:spPr>
          <a:xfrm>
            <a:off x="6324726" y="851438"/>
            <a:ext cx="1287463" cy="685200"/>
          </a:xfrm>
          <a:prstGeom prst="wedgeEllipseCallout">
            <a:avLst>
              <a:gd name="adj1" fmla="val -33746"/>
              <a:gd name="adj2" fmla="val 54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与相平衡有关</a:t>
            </a:r>
            <a:endParaRPr lang="zh-CN" altLang="en-US" dirty="0"/>
          </a:p>
        </p:txBody>
      </p:sp>
      <p:sp>
        <p:nvSpPr>
          <p:cNvPr id="58" name="椭圆形标注 57"/>
          <p:cNvSpPr/>
          <p:nvPr/>
        </p:nvSpPr>
        <p:spPr>
          <a:xfrm>
            <a:off x="1584078" y="5949471"/>
            <a:ext cx="1287463" cy="685200"/>
          </a:xfrm>
          <a:prstGeom prst="wedgeEllipseCallout">
            <a:avLst>
              <a:gd name="adj1" fmla="val -52041"/>
              <a:gd name="adj2" fmla="val -64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与操作线有关</a:t>
            </a:r>
            <a:endParaRPr lang="zh-CN" altLang="en-US" dirty="0"/>
          </a:p>
        </p:txBody>
      </p:sp>
      <p:sp>
        <p:nvSpPr>
          <p:cNvPr id="59" name="椭圆形标注 58"/>
          <p:cNvSpPr/>
          <p:nvPr/>
        </p:nvSpPr>
        <p:spPr>
          <a:xfrm>
            <a:off x="3176847" y="5949724"/>
            <a:ext cx="1287463" cy="685200"/>
          </a:xfrm>
          <a:prstGeom prst="wedgeEllipseCallout">
            <a:avLst>
              <a:gd name="adj1" fmla="val -57421"/>
              <a:gd name="adj2" fmla="val -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与相平衡有关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99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5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42066" y="828711"/>
                <a:ext cx="11521009" cy="566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）逆流吸收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过程的极限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当用少量的吸收剂 </a:t>
                </a:r>
                <a:r>
                  <a:rPr lang="en-US" altLang="zh-CN" sz="2400" b="1" i="1" dirty="0" smtClean="0">
                    <a:latin typeface="+mn-ea"/>
                    <a:cs typeface="Times New Roman" panose="02020603050405020304" pitchFamily="18" charset="0"/>
                  </a:rPr>
                  <a:t>L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可在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塔底吸收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达到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平衡，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此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的出塔液体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浓度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为最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值。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 smtClean="0">
                  <a:latin typeface="+mn-ea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								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								</a:t>
                </a:r>
              </a:p>
              <a:p>
                <a:r>
                  <a:rPr lang="en-US" altLang="zh-CN" sz="2400" b="1" dirty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                     </a:t>
                </a:r>
                <a:r>
                  <a:rPr lang="zh-CN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当用大量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的吸收剂 </a:t>
                </a:r>
                <a:r>
                  <a:rPr lang="en-US" altLang="zh-CN" sz="2400" b="1" i="1" dirty="0" smtClean="0">
                    <a:latin typeface="+mn-ea"/>
                    <a:cs typeface="Times New Roman" panose="02020603050405020304" pitchFamily="18" charset="0"/>
                  </a:rPr>
                  <a:t>L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少量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气体时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             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塔顶吸收达到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平衡，此时的出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塔气体浓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             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最小值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21009" cy="5663089"/>
              </a:xfrm>
              <a:prstGeom prst="rect">
                <a:avLst/>
              </a:prstGeom>
              <a:blipFill>
                <a:blip r:embed="rId3"/>
                <a:stretch>
                  <a:fillRect l="-794" t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9922584" y="911271"/>
            <a:ext cx="1942325" cy="2387028"/>
            <a:chOff x="4536322" y="1589871"/>
            <a:chExt cx="3184832" cy="4201052"/>
          </a:xfrm>
        </p:grpSpPr>
        <p:grpSp>
          <p:nvGrpSpPr>
            <p:cNvPr id="37" name="组合 36"/>
            <p:cNvGrpSpPr/>
            <p:nvPr/>
          </p:nvGrpSpPr>
          <p:grpSpPr>
            <a:xfrm>
              <a:off x="4817267" y="1589871"/>
              <a:ext cx="2778780" cy="4201052"/>
              <a:chOff x="4059622" y="1332235"/>
              <a:chExt cx="2778780" cy="4201052"/>
            </a:xfrm>
            <a:noFill/>
          </p:grpSpPr>
          <p:sp>
            <p:nvSpPr>
              <p:cNvPr id="43" name="矩形 42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90" t="-37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62" t="-18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4989590" y="3353532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本框 40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938258" y="866721"/>
            <a:ext cx="4285949" cy="3037147"/>
            <a:chOff x="5118475" y="1039214"/>
            <a:chExt cx="4285949" cy="3037147"/>
          </a:xfrm>
        </p:grpSpPr>
        <p:grpSp>
          <p:nvGrpSpPr>
            <p:cNvPr id="3" name="组合 2"/>
            <p:cNvGrpSpPr/>
            <p:nvPr/>
          </p:nvGrpSpPr>
          <p:grpSpPr>
            <a:xfrm>
              <a:off x="5140399" y="1039214"/>
              <a:ext cx="4264025" cy="3037147"/>
              <a:chOff x="7166702" y="2599021"/>
              <a:chExt cx="4264025" cy="3037147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166702" y="2599021"/>
                <a:ext cx="4264025" cy="3003550"/>
                <a:chOff x="6892382" y="2548221"/>
                <a:chExt cx="4264025" cy="3003550"/>
              </a:xfrm>
            </p:grpSpPr>
            <p:grpSp>
              <p:nvGrpSpPr>
                <p:cNvPr id="8" name="Group 29"/>
                <p:cNvGrpSpPr>
                  <a:grpSpLocks/>
                </p:cNvGrpSpPr>
                <p:nvPr/>
              </p:nvGrpSpPr>
              <p:grpSpPr bwMode="auto">
                <a:xfrm>
                  <a:off x="6892382" y="2548221"/>
                  <a:ext cx="4264025" cy="3003550"/>
                  <a:chOff x="1391" y="1939"/>
                  <a:chExt cx="2686" cy="1892"/>
                </a:xfrm>
              </p:grpSpPr>
              <p:sp>
                <p:nvSpPr>
                  <p:cNvPr id="1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3598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X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8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1391" y="1939"/>
                    <a:ext cx="2668" cy="1801"/>
                    <a:chOff x="938" y="1939"/>
                    <a:chExt cx="2668" cy="1801"/>
                  </a:xfrm>
                </p:grpSpPr>
                <p:sp>
                  <p:nvSpPr>
                    <p:cNvPr id="20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6" y="3612"/>
                      <a:ext cx="2450" cy="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" name="Line 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6" y="2002"/>
                      <a:ext cx="15" cy="161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92" y="3566"/>
                      <a:ext cx="116" cy="17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 altLang="zh-CN" i="1" baseline="-25000" dirty="0"/>
                    </a:p>
                  </p:txBody>
                </p:sp>
                <p:sp>
                  <p:nvSpPr>
                    <p:cNvPr id="27" name="Line 1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429" y="2573"/>
                      <a:ext cx="1380" cy="548"/>
                    </a:xfrm>
                    <a:prstGeom prst="line">
                      <a:avLst/>
                    </a:prstGeom>
                    <a:ln w="31750">
                      <a:solidFill>
                        <a:srgbClr val="FF0000"/>
                      </a:solidFill>
                      <a:headEnd/>
                      <a:tailEnd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7" y="2920"/>
                      <a:ext cx="232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15" y="2324"/>
                      <a:ext cx="407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zh-CN" alt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塔底</a:t>
                      </a:r>
                      <a:endPara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38" y="1939"/>
                      <a:ext cx="199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US" altLang="zh-CN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93" name="Line 1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435" y="2573"/>
                      <a:ext cx="637" cy="552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prstDash val="dash"/>
                      <a:headEnd/>
                      <a:tailEnd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文本框 8"/>
                    <p:cNvSpPr txBox="1"/>
                    <p:nvPr/>
                  </p:nvSpPr>
                  <p:spPr>
                    <a:xfrm rot="18742481">
                      <a:off x="9731790" y="3419593"/>
                      <a:ext cx="10855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>
                <p:sp>
                  <p:nvSpPr>
                    <p:cNvPr id="9" name="文本框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742481">
                      <a:off x="9731790" y="3419593"/>
                      <a:ext cx="1085554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935" b="-42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6920951" y="4250100"/>
                      <a:ext cx="2803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20951" y="4250100"/>
                      <a:ext cx="28039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5217" r="-65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直接连接符 14"/>
                <p:cNvCxnSpPr/>
                <p:nvPr/>
              </p:nvCxnSpPr>
              <p:spPr>
                <a:xfrm>
                  <a:off x="7225764" y="3547553"/>
                  <a:ext cx="2649756" cy="0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>
                  <a:off x="7655213" y="4400931"/>
                  <a:ext cx="18703" cy="835722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/>
                    <p:cNvSpPr txBox="1"/>
                    <p:nvPr/>
                  </p:nvSpPr>
                  <p:spPr>
                    <a:xfrm>
                      <a:off x="7500145" y="5231806"/>
                      <a:ext cx="2803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3" name="文本框 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00145" y="5231806"/>
                      <a:ext cx="280393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1739" r="-13043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" name="文本框 6"/>
              <p:cNvSpPr txBox="1"/>
              <p:nvPr/>
            </p:nvSpPr>
            <p:spPr>
              <a:xfrm>
                <a:off x="7295630" y="5162832"/>
                <a:ext cx="361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10136838" y="3621405"/>
                <a:ext cx="0" cy="1656556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7512775" y="4470107"/>
                <a:ext cx="416758" cy="1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9770805" y="5346986"/>
                    <a:ext cx="743985" cy="2891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805" y="5346986"/>
                    <a:ext cx="743985" cy="28918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55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5118475" y="1792944"/>
                  <a:ext cx="4448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8475" y="1792944"/>
                  <a:ext cx="44485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93"/>
              <p:cNvSpPr txBox="1"/>
              <p:nvPr/>
            </p:nvSpPr>
            <p:spPr>
              <a:xfrm>
                <a:off x="6499980" y="2366129"/>
                <a:ext cx="471668" cy="340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80" y="2366129"/>
                <a:ext cx="471668" cy="340970"/>
              </a:xfrm>
              <a:prstGeom prst="rect">
                <a:avLst/>
              </a:prstGeom>
              <a:blipFill>
                <a:blip r:embed="rId14"/>
                <a:stretch>
                  <a:fillRect l="-52564" t="-139286" r="-115385" b="-18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椭圆形标注 86"/>
          <p:cNvSpPr/>
          <p:nvPr/>
        </p:nvSpPr>
        <p:spPr>
          <a:xfrm>
            <a:off x="9788133" y="5959104"/>
            <a:ext cx="1287463" cy="685200"/>
          </a:xfrm>
          <a:prstGeom prst="wedgeEllipseCallout">
            <a:avLst>
              <a:gd name="adj1" fmla="val -41279"/>
              <a:gd name="adj2" fmla="val -52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与相平衡有关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06307" y="5911847"/>
                <a:ext cx="1604351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07" y="5911847"/>
                <a:ext cx="1604351" cy="65620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392104" y="1971449"/>
            <a:ext cx="582848" cy="21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 flipV="1">
            <a:off x="4518050" y="4671274"/>
            <a:ext cx="249680" cy="60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形标注 89"/>
          <p:cNvSpPr/>
          <p:nvPr/>
        </p:nvSpPr>
        <p:spPr>
          <a:xfrm>
            <a:off x="7583934" y="5959104"/>
            <a:ext cx="1287463" cy="685200"/>
          </a:xfrm>
          <a:prstGeom prst="wedgeEllipseCallout">
            <a:avLst>
              <a:gd name="adj1" fmla="val -85400"/>
              <a:gd name="adj2" fmla="val -10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与操作线有关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91576" y="1391848"/>
            <a:ext cx="7605330" cy="5307876"/>
            <a:chOff x="491576" y="1391848"/>
            <a:chExt cx="7605330" cy="5307876"/>
          </a:xfrm>
        </p:grpSpPr>
        <p:grpSp>
          <p:nvGrpSpPr>
            <p:cNvPr id="65" name="组合 64"/>
            <p:cNvGrpSpPr/>
            <p:nvPr/>
          </p:nvGrpSpPr>
          <p:grpSpPr>
            <a:xfrm>
              <a:off x="491576" y="3578993"/>
              <a:ext cx="3653370" cy="3120731"/>
              <a:chOff x="4859628" y="1521815"/>
              <a:chExt cx="3491891" cy="2535238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4859628" y="1521815"/>
                <a:ext cx="3491891" cy="2535238"/>
                <a:chOff x="6885931" y="3081622"/>
                <a:chExt cx="3491891" cy="2535238"/>
              </a:xfrm>
            </p:grpSpPr>
            <p:grpSp>
              <p:nvGrpSpPr>
                <p:cNvPr id="68" name="组合 67"/>
                <p:cNvGrpSpPr/>
                <p:nvPr/>
              </p:nvGrpSpPr>
              <p:grpSpPr>
                <a:xfrm>
                  <a:off x="6885931" y="3081622"/>
                  <a:ext cx="3491891" cy="2535238"/>
                  <a:chOff x="6611611" y="3030822"/>
                  <a:chExt cx="3491891" cy="2535238"/>
                </a:xfrm>
              </p:grpSpPr>
              <p:grpSp>
                <p:nvGrpSpPr>
                  <p:cNvPr id="73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6863807" y="3030822"/>
                    <a:ext cx="2879725" cy="2535238"/>
                    <a:chOff x="1373" y="2243"/>
                    <a:chExt cx="1814" cy="1597"/>
                  </a:xfrm>
                </p:grpSpPr>
                <p:sp>
                  <p:nvSpPr>
                    <p:cNvPr id="80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88" y="3607"/>
                      <a:ext cx="199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US" altLang="zh-CN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grpSp>
                  <p:nvGrpSpPr>
                    <p:cNvPr id="81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73" y="2243"/>
                      <a:ext cx="1813" cy="1497"/>
                      <a:chOff x="920" y="2243"/>
                      <a:chExt cx="1813" cy="1497"/>
                    </a:xfrm>
                  </p:grpSpPr>
                  <p:sp>
                    <p:nvSpPr>
                      <p:cNvPr id="82" name="Line 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156" y="3612"/>
                        <a:ext cx="1577" cy="0"/>
                      </a:xfrm>
                      <a:prstGeom prst="line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3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156" y="2247"/>
                        <a:ext cx="10" cy="1365"/>
                      </a:xfrm>
                      <a:prstGeom prst="line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4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92" y="3566"/>
                        <a:ext cx="116" cy="1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 altLang="zh-CN" i="1" baseline="-25000" dirty="0"/>
                      </a:p>
                    </p:txBody>
                  </p:sp>
                  <p:sp>
                    <p:nvSpPr>
                      <p:cNvPr id="85" name="Line 1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408" y="2568"/>
                        <a:ext cx="785" cy="904"/>
                      </a:xfrm>
                      <a:prstGeom prst="line">
                        <a:avLst/>
                      </a:prstGeom>
                      <a:ln w="31750">
                        <a:solidFill>
                          <a:srgbClr val="FF0000"/>
                        </a:solidFill>
                        <a:headEnd/>
                        <a:tailEnd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170" y="3166"/>
                        <a:ext cx="429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zh-CN" alt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塔顶</a:t>
                        </a:r>
                        <a:endPara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89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20" y="2243"/>
                        <a:ext cx="199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Y</a:t>
                        </a:r>
                        <a:endParaRPr lang="en-US" altLang="zh-CN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4" name="文本框 73"/>
                      <p:cNvSpPr txBox="1"/>
                      <p:nvPr/>
                    </p:nvSpPr>
                    <p:spPr>
                      <a:xfrm rot="18176141">
                        <a:off x="9492072" y="3783488"/>
                        <a:ext cx="881889" cy="3409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74" name="文本框 7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8176141">
                        <a:off x="9492072" y="3783488"/>
                        <a:ext cx="881889" cy="340970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68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5" name="文本框 74"/>
                      <p:cNvSpPr txBox="1"/>
                      <p:nvPr/>
                    </p:nvSpPr>
                    <p:spPr>
                      <a:xfrm>
                        <a:off x="8132502" y="4327171"/>
                        <a:ext cx="4716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75" name="文本框 7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32502" y="4327171"/>
                        <a:ext cx="471668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50617" t="-141071" r="-107407" b="-185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6" name="文本框 75"/>
                      <p:cNvSpPr txBox="1"/>
                      <p:nvPr/>
                    </p:nvSpPr>
                    <p:spPr>
                      <a:xfrm>
                        <a:off x="6611611" y="4805631"/>
                        <a:ext cx="280393" cy="2891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76" name="文本框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11611" y="4805631"/>
                        <a:ext cx="280393" cy="28918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29167" r="-1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直接连接符 76"/>
                  <p:cNvCxnSpPr>
                    <a:endCxn id="85" idx="1"/>
                  </p:cNvCxnSpPr>
                  <p:nvPr/>
                </p:nvCxnSpPr>
                <p:spPr>
                  <a:xfrm flipV="1">
                    <a:off x="7225764" y="3546759"/>
                    <a:ext cx="1658931" cy="800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/>
                  <p:nvPr/>
                </p:nvCxnSpPr>
                <p:spPr>
                  <a:xfrm flipH="1">
                    <a:off x="7655216" y="4327171"/>
                    <a:ext cx="29079" cy="909482"/>
                  </a:xfrm>
                  <a:prstGeom prst="line">
                    <a:avLst/>
                  </a:prstGeom>
                  <a:ln w="22225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文本框 78"/>
                      <p:cNvSpPr txBox="1"/>
                      <p:nvPr/>
                    </p:nvSpPr>
                    <p:spPr>
                      <a:xfrm>
                        <a:off x="7500145" y="5231806"/>
                        <a:ext cx="28039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79" name="文本框 7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00145" y="5231806"/>
                        <a:ext cx="280393" cy="276999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23913" r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文本框 68"/>
                <p:cNvSpPr txBox="1"/>
                <p:nvPr/>
              </p:nvSpPr>
              <p:spPr>
                <a:xfrm>
                  <a:off x="7295630" y="5162832"/>
                  <a:ext cx="361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</a:t>
                  </a:r>
                  <a:endParaRPr lang="zh-CN" altLang="en-US" dirty="0"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70" name="直接连接符 69"/>
                <p:cNvCxnSpPr/>
                <p:nvPr/>
              </p:nvCxnSpPr>
              <p:spPr>
                <a:xfrm>
                  <a:off x="9152924" y="3598353"/>
                  <a:ext cx="0" cy="1656556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7498538" y="5024746"/>
                  <a:ext cx="416758" cy="1"/>
                </a:xfrm>
                <a:prstGeom prst="line">
                  <a:avLst/>
                </a:prstGeom>
                <a:ln w="22225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/>
                    <p:cNvSpPr txBox="1"/>
                    <p:nvPr/>
                  </p:nvSpPr>
                  <p:spPr>
                    <a:xfrm>
                      <a:off x="8964500" y="5290240"/>
                      <a:ext cx="305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2" name="文本框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64500" y="5290240"/>
                      <a:ext cx="305084" cy="27699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16000" r="-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/>
                  <p:cNvSpPr txBox="1"/>
                  <p:nvPr/>
                </p:nvSpPr>
                <p:spPr>
                  <a:xfrm>
                    <a:off x="5118475" y="1792944"/>
                    <a:ext cx="4448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7" name="文本框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8475" y="1792944"/>
                    <a:ext cx="444856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任意多边形 13"/>
            <p:cNvSpPr/>
            <p:nvPr/>
          </p:nvSpPr>
          <p:spPr>
            <a:xfrm>
              <a:off x="1173790" y="4077612"/>
              <a:ext cx="2792787" cy="2102866"/>
            </a:xfrm>
            <a:custGeom>
              <a:avLst/>
              <a:gdLst>
                <a:gd name="connsiteX0" fmla="*/ 0 w 3144982"/>
                <a:gd name="connsiteY0" fmla="*/ 2064327 h 2064327"/>
                <a:gd name="connsiteX1" fmla="*/ 2576946 w 3144982"/>
                <a:gd name="connsiteY1" fmla="*/ 872836 h 2064327"/>
                <a:gd name="connsiteX2" fmla="*/ 3144982 w 3144982"/>
                <a:gd name="connsiteY2" fmla="*/ 0 h 2064327"/>
                <a:gd name="connsiteX3" fmla="*/ 3144982 w 3144982"/>
                <a:gd name="connsiteY3" fmla="*/ 0 h 2064327"/>
                <a:gd name="connsiteX4" fmla="*/ 3144982 w 3144982"/>
                <a:gd name="connsiteY4" fmla="*/ 0 h 206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4982" h="2064327">
                  <a:moveTo>
                    <a:pt x="0" y="2064327"/>
                  </a:moveTo>
                  <a:cubicBezTo>
                    <a:pt x="1026391" y="1640608"/>
                    <a:pt x="2052782" y="1216890"/>
                    <a:pt x="2576946" y="872836"/>
                  </a:cubicBezTo>
                  <a:cubicBezTo>
                    <a:pt x="3101110" y="528782"/>
                    <a:pt x="3144982" y="0"/>
                    <a:pt x="3144982" y="0"/>
                  </a:cubicBezTo>
                  <a:lnTo>
                    <a:pt x="3144982" y="0"/>
                  </a:lnTo>
                  <a:lnTo>
                    <a:pt x="314498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5304119" y="1391848"/>
              <a:ext cx="2792787" cy="2102866"/>
            </a:xfrm>
            <a:custGeom>
              <a:avLst/>
              <a:gdLst>
                <a:gd name="connsiteX0" fmla="*/ 0 w 3144982"/>
                <a:gd name="connsiteY0" fmla="*/ 2064327 h 2064327"/>
                <a:gd name="connsiteX1" fmla="*/ 2576946 w 3144982"/>
                <a:gd name="connsiteY1" fmla="*/ 872836 h 2064327"/>
                <a:gd name="connsiteX2" fmla="*/ 3144982 w 3144982"/>
                <a:gd name="connsiteY2" fmla="*/ 0 h 2064327"/>
                <a:gd name="connsiteX3" fmla="*/ 3144982 w 3144982"/>
                <a:gd name="connsiteY3" fmla="*/ 0 h 2064327"/>
                <a:gd name="connsiteX4" fmla="*/ 3144982 w 3144982"/>
                <a:gd name="connsiteY4" fmla="*/ 0 h 206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4982" h="2064327">
                  <a:moveTo>
                    <a:pt x="0" y="2064327"/>
                  </a:moveTo>
                  <a:cubicBezTo>
                    <a:pt x="1026391" y="1640608"/>
                    <a:pt x="2052782" y="1216890"/>
                    <a:pt x="2576946" y="872836"/>
                  </a:cubicBezTo>
                  <a:cubicBezTo>
                    <a:pt x="3101110" y="528782"/>
                    <a:pt x="3144982" y="0"/>
                    <a:pt x="3144982" y="0"/>
                  </a:cubicBezTo>
                  <a:lnTo>
                    <a:pt x="3144982" y="0"/>
                  </a:lnTo>
                  <a:lnTo>
                    <a:pt x="314498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Line 19"/>
          <p:cNvSpPr>
            <a:spLocks noChangeShapeType="1"/>
          </p:cNvSpPr>
          <p:nvPr/>
        </p:nvSpPr>
        <p:spPr bwMode="auto">
          <a:xfrm flipV="1">
            <a:off x="1612836" y="4201570"/>
            <a:ext cx="1238823" cy="1181077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椭圆形标注 32"/>
          <p:cNvSpPr/>
          <p:nvPr/>
        </p:nvSpPr>
        <p:spPr>
          <a:xfrm>
            <a:off x="4345291" y="5709047"/>
            <a:ext cx="1033149" cy="674313"/>
          </a:xfrm>
          <a:prstGeom prst="wedgeEllipseCallout">
            <a:avLst>
              <a:gd name="adj1" fmla="val 95587"/>
              <a:gd name="adj2" fmla="val 28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斜率变化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25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066" y="828711"/>
                <a:ext cx="11531065" cy="3261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5.5.2.4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定态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并流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吸收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操作线</a:t>
                </a:r>
                <a:endParaRPr lang="en-US" altLang="zh-CN" sz="2600" b="1" dirty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）操作线方程：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𝑳𝑿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𝑽𝒀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 </m:t>
                    </m:r>
                    <m:box>
                      <m:box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</m:oMath>
                </a14:m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box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）操作线如图：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3261149"/>
              </a:xfrm>
              <a:prstGeom prst="rect">
                <a:avLst/>
              </a:prstGeom>
              <a:blipFill>
                <a:blip r:embed="rId2"/>
                <a:stretch>
                  <a:fillRect l="-951" t="-2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4021852" y="2490818"/>
            <a:ext cx="4619328" cy="3949700"/>
            <a:chOff x="6865394" y="1624296"/>
            <a:chExt cx="4619328" cy="39497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865394" y="1624296"/>
              <a:ext cx="4619328" cy="3949700"/>
              <a:chOff x="6865394" y="1624296"/>
              <a:chExt cx="4619328" cy="3949700"/>
            </a:xfrm>
          </p:grpSpPr>
          <p:grpSp>
            <p:nvGrpSpPr>
              <p:cNvPr id="29" name="Group 29"/>
              <p:cNvGrpSpPr>
                <a:grpSpLocks/>
              </p:cNvGrpSpPr>
              <p:nvPr/>
            </p:nvGrpSpPr>
            <p:grpSpPr bwMode="auto">
              <a:xfrm>
                <a:off x="6865394" y="1624296"/>
                <a:ext cx="4291012" cy="3949700"/>
                <a:chOff x="1374" y="1357"/>
                <a:chExt cx="2703" cy="2488"/>
              </a:xfrm>
            </p:grpSpPr>
            <p:sp>
              <p:nvSpPr>
                <p:cNvPr id="3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878" y="3598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9" name="Group 28"/>
                <p:cNvGrpSpPr>
                  <a:grpSpLocks/>
                </p:cNvGrpSpPr>
                <p:nvPr/>
              </p:nvGrpSpPr>
              <p:grpSpPr bwMode="auto">
                <a:xfrm>
                  <a:off x="1374" y="1357"/>
                  <a:ext cx="2685" cy="2383"/>
                  <a:chOff x="921" y="1357"/>
                  <a:chExt cx="2685" cy="2383"/>
                </a:xfrm>
              </p:grpSpPr>
              <p:sp>
                <p:nvSpPr>
                  <p:cNvPr id="41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2450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1434"/>
                    <a:ext cx="0" cy="2178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4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2024"/>
                    <a:ext cx="262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48" y="2608"/>
                    <a:ext cx="1180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325" y="2585"/>
                    <a:ext cx="11" cy="1027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427" y="2022"/>
                    <a:ext cx="2" cy="159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408" y="2027"/>
                    <a:ext cx="909" cy="574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12" y="1789"/>
                    <a:ext cx="19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36" y="2514"/>
                    <a:ext cx="201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1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296"/>
                    <a:ext cx="2087" cy="1316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1" y="1357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31" y="2178"/>
                    <a:ext cx="20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K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4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9" y="2285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4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212" y="3612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9168" y="3198322"/>
                    <a:ext cx="108555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494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7905942" y="2680210"/>
                    <a:ext cx="7409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5942" y="2680210"/>
                    <a:ext cx="74097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75556" r="-73770" b="-25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55" r="-4545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6940656" y="3460646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0656" y="3460646"/>
                    <a:ext cx="2730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778" r="-6667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接连接符 35"/>
              <p:cNvCxnSpPr/>
              <p:nvPr/>
            </p:nvCxnSpPr>
            <p:spPr>
              <a:xfrm flipV="1">
                <a:off x="7209095" y="3297134"/>
                <a:ext cx="1365643" cy="1166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569616" y="3297134"/>
                <a:ext cx="2601" cy="1917701"/>
              </a:xfrm>
              <a:prstGeom prst="line">
                <a:avLst/>
              </a:prstGeom>
              <a:ln w="222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7021310" y="51120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75440" y="1179689"/>
            <a:ext cx="3110383" cy="3023654"/>
            <a:chOff x="4486411" y="1589871"/>
            <a:chExt cx="3248223" cy="4254324"/>
          </a:xfrm>
        </p:grpSpPr>
        <p:grpSp>
          <p:nvGrpSpPr>
            <p:cNvPr id="6" name="组合 5"/>
            <p:cNvGrpSpPr/>
            <p:nvPr/>
          </p:nvGrpSpPr>
          <p:grpSpPr>
            <a:xfrm>
              <a:off x="5029200" y="1589871"/>
              <a:ext cx="2566849" cy="4254324"/>
              <a:chOff x="4271555" y="1332235"/>
              <a:chExt cx="2566849" cy="4254324"/>
            </a:xfrm>
            <a:noFill/>
          </p:grpSpPr>
          <p:sp>
            <p:nvSpPr>
              <p:cNvPr id="11" name="矩形 10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headEnd type="triangle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headEnd type="triangle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4271555" y="5066878"/>
                    <a:ext cx="875211" cy="51965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555" y="5066878"/>
                    <a:ext cx="875211" cy="51965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963193" y="5066904"/>
                    <a:ext cx="875211" cy="51965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193" y="5066904"/>
                    <a:ext cx="875211" cy="5196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569" t="-14754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4292656" y="1365782"/>
                    <a:ext cx="875211" cy="51965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56" y="1365782"/>
                    <a:ext cx="875211" cy="51965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5799907" y="1332235"/>
                    <a:ext cx="875211" cy="51965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 </a:t>
                    </a:r>
                    <a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7" y="1332235"/>
                    <a:ext cx="875211" cy="5196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569" t="-150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箭头连接符 22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headEnd type="triangle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5102218" y="3461376"/>
                <a:ext cx="69768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110" y="3038618"/>
                  <a:ext cx="46189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6944" b="-302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/>
            <p:cNvSpPr txBox="1"/>
            <p:nvPr/>
          </p:nvSpPr>
          <p:spPr>
            <a:xfrm>
              <a:off x="4486411" y="3101219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7463" y="3059667"/>
              <a:ext cx="27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55" name="圆角矩形标注 54"/>
          <p:cNvSpPr/>
          <p:nvPr/>
        </p:nvSpPr>
        <p:spPr>
          <a:xfrm>
            <a:off x="6322704" y="2618093"/>
            <a:ext cx="2112917" cy="672552"/>
          </a:xfrm>
          <a:prstGeom prst="wedgeRoundRectCallout">
            <a:avLst>
              <a:gd name="adj1" fmla="val -53600"/>
              <a:gd name="adj2" fmla="val 21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塔底截面气液相组成之间的关系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4468897" y="1906223"/>
            <a:ext cx="2112917" cy="672552"/>
          </a:xfrm>
          <a:prstGeom prst="wedgeRoundRectCallout">
            <a:avLst>
              <a:gd name="adj1" fmla="val -31155"/>
              <a:gd name="adj2" fmla="val 192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塔顶截面气液相组成之间的关系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84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2066" y="828711"/>
                <a:ext cx="11531065" cy="5263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）逆流吸收与并流吸收的比较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A:  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逆流吸收操作线为</a:t>
                </a:r>
                <a:r>
                  <a:rPr lang="en-US" altLang="zh-CN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，并流吸收操作线为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CD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B: 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逆流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的优点</a:t>
                </a:r>
                <a:r>
                  <a:rPr lang="en-US" altLang="zh-CN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大，逆流时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在塔底与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相遇，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利于提高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小，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逆流时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塔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顶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相遇，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利于降低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在进出口气液两相浓度相同的情况，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逆流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并流</m:t>
                        </m:r>
                      </m:sub>
                    </m:sSub>
                  </m:oMath>
                </a14:m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6" y="828711"/>
                <a:ext cx="11531065" cy="5263364"/>
              </a:xfrm>
              <a:prstGeom prst="rect">
                <a:avLst/>
              </a:prstGeom>
              <a:blipFill>
                <a:blip r:embed="rId2"/>
                <a:stretch>
                  <a:fillRect l="-793" t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433610" y="2550740"/>
            <a:ext cx="3888219" cy="3968750"/>
            <a:chOff x="6865394" y="1624296"/>
            <a:chExt cx="3888219" cy="3968750"/>
          </a:xfrm>
        </p:grpSpPr>
        <p:grpSp>
          <p:nvGrpSpPr>
            <p:cNvPr id="4" name="组合 3"/>
            <p:cNvGrpSpPr/>
            <p:nvPr/>
          </p:nvGrpSpPr>
          <p:grpSpPr>
            <a:xfrm>
              <a:off x="6865394" y="1624296"/>
              <a:ext cx="3888219" cy="3968750"/>
              <a:chOff x="6865394" y="1624296"/>
              <a:chExt cx="3888219" cy="3968750"/>
            </a:xfrm>
          </p:grpSpPr>
          <p:grpSp>
            <p:nvGrpSpPr>
              <p:cNvPr id="6" name="Group 29"/>
              <p:cNvGrpSpPr>
                <a:grpSpLocks/>
              </p:cNvGrpSpPr>
              <p:nvPr/>
            </p:nvGrpSpPr>
            <p:grpSpPr bwMode="auto">
              <a:xfrm>
                <a:off x="6865394" y="1624296"/>
                <a:ext cx="3686175" cy="3968750"/>
                <a:chOff x="1374" y="1357"/>
                <a:chExt cx="2322" cy="2500"/>
              </a:xfrm>
            </p:grpSpPr>
            <p:sp>
              <p:nvSpPr>
                <p:cNvPr id="15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415" y="3624"/>
                  <a:ext cx="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altLang="zh-CN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6" name="Group 28"/>
                <p:cNvGrpSpPr>
                  <a:grpSpLocks/>
                </p:cNvGrpSpPr>
                <p:nvPr/>
              </p:nvGrpSpPr>
              <p:grpSpPr bwMode="auto">
                <a:xfrm>
                  <a:off x="1374" y="1357"/>
                  <a:ext cx="2322" cy="2383"/>
                  <a:chOff x="921" y="1357"/>
                  <a:chExt cx="2322" cy="2383"/>
                </a:xfrm>
              </p:grpSpPr>
              <p:sp>
                <p:nvSpPr>
                  <p:cNvPr id="1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3612"/>
                    <a:ext cx="2006" cy="14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1434"/>
                    <a:ext cx="0" cy="2178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566"/>
                    <a:ext cx="116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 altLang="zh-CN" i="1" baseline="-25000" dirty="0"/>
                  </a:p>
                </p:txBody>
              </p:sp>
              <p:sp>
                <p:nvSpPr>
                  <p:cNvPr id="21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020"/>
                    <a:ext cx="1198" cy="4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48" y="2608"/>
                    <a:ext cx="1180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36" y="2022"/>
                    <a:ext cx="18" cy="159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427" y="2022"/>
                    <a:ext cx="2" cy="159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408" y="2027"/>
                    <a:ext cx="909" cy="574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12" y="1789"/>
                    <a:ext cx="19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</a:t>
                    </a:r>
                  </a:p>
                </p:txBody>
              </p:sp>
              <p:sp>
                <p:nvSpPr>
                  <p:cNvPr id="2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25" y="2585"/>
                    <a:ext cx="212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</a:t>
                    </a:r>
                  </a:p>
                </p:txBody>
              </p:sp>
              <p:sp>
                <p:nvSpPr>
                  <p:cNvPr id="28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6" y="2296"/>
                    <a:ext cx="2087" cy="1316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1" y="1357"/>
                    <a:ext cx="19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Y</a:t>
                    </a:r>
                    <a:endParaRPr lang="en-US" altLang="zh-CN" baseline="-25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31" y="2178"/>
                    <a:ext cx="20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K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5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17" y="2591"/>
                    <a:ext cx="20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3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2" y="1811"/>
                    <a:ext cx="212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B</a:t>
                    </a:r>
                    <a:endParaRPr lang="en-US" altLang="zh-CN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 rot="19546979">
                    <a:off x="9668059" y="3401589"/>
                    <a:ext cx="10855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46979">
                    <a:off x="9668059" y="3401589"/>
                    <a:ext cx="10855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99" b="-43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905942" y="2680210"/>
                    <a:ext cx="7409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5942" y="2680210"/>
                    <a:ext cx="74097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75556" r="-73770" b="-25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62" y="2541221"/>
                    <a:ext cx="267702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182" r="-681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6940656" y="3460646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0656" y="3460646"/>
                    <a:ext cx="2730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778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973" y="5186229"/>
                    <a:ext cx="49507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/>
                  <p:cNvSpPr/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5607" y="5204109"/>
                    <a:ext cx="48974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文本框 4"/>
            <p:cNvSpPr txBox="1"/>
            <p:nvPr/>
          </p:nvSpPr>
          <p:spPr>
            <a:xfrm>
              <a:off x="7021310" y="5112032"/>
              <a:ext cx="3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cxnSp>
        <p:nvCxnSpPr>
          <p:cNvPr id="33" name="直接连接符 32"/>
          <p:cNvCxnSpPr>
            <a:stCxn id="23" idx="0"/>
          </p:cNvCxnSpPr>
          <p:nvPr/>
        </p:nvCxnSpPr>
        <p:spPr>
          <a:xfrm flipH="1">
            <a:off x="7234364" y="3606428"/>
            <a:ext cx="1474133" cy="930275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869614" y="52793"/>
            <a:ext cx="4976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5.5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吸收塔的计算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9922584" y="911271"/>
            <a:ext cx="1942325" cy="2387028"/>
            <a:chOff x="4536322" y="1589871"/>
            <a:chExt cx="3184832" cy="4201052"/>
          </a:xfrm>
        </p:grpSpPr>
        <p:grpSp>
          <p:nvGrpSpPr>
            <p:cNvPr id="38" name="组合 37"/>
            <p:cNvGrpSpPr/>
            <p:nvPr/>
          </p:nvGrpSpPr>
          <p:grpSpPr>
            <a:xfrm>
              <a:off x="4817267" y="1589871"/>
              <a:ext cx="2778780" cy="4201052"/>
              <a:chOff x="4059622" y="1332235"/>
              <a:chExt cx="2778780" cy="4201052"/>
            </a:xfrm>
            <a:noFill/>
          </p:grpSpPr>
          <p:sp>
            <p:nvSpPr>
              <p:cNvPr id="44" name="矩形 43"/>
              <p:cNvSpPr/>
              <p:nvPr/>
            </p:nvSpPr>
            <p:spPr>
              <a:xfrm>
                <a:off x="4637314" y="1965244"/>
                <a:ext cx="1484811" cy="2894139"/>
              </a:xfrm>
              <a:prstGeom prst="rect">
                <a:avLst/>
              </a:prstGeom>
              <a:grp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637314" y="2704011"/>
                <a:ext cx="1484811" cy="151529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箭头连接符 45"/>
              <p:cNvCxnSpPr/>
              <p:nvPr/>
            </p:nvCxnSpPr>
            <p:spPr>
              <a:xfrm flipV="1">
                <a:off x="4637314" y="2704012"/>
                <a:ext cx="1484811" cy="151529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637314" y="2704011"/>
                <a:ext cx="1484811" cy="1515291"/>
              </a:xfrm>
              <a:prstGeom prst="line">
                <a:avLst/>
              </a:prstGeom>
              <a:grpFill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773783" y="1399418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5773782" y="4870384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5133703" y="483124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 flipV="1">
                <a:off x="5133702" y="1393918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0308" y="4955449"/>
                    <a:ext cx="1075652" cy="5778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6338" y="4948353"/>
                    <a:ext cx="1013796" cy="5778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90" t="-37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622" y="1365781"/>
                    <a:ext cx="1108248" cy="5778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  <a:r>
                      <a:rPr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zh-CN" alt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9906" y="1332235"/>
                    <a:ext cx="1038496" cy="5778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62" t="-18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箭头连接符 55"/>
              <p:cNvCxnSpPr/>
              <p:nvPr/>
            </p:nvCxnSpPr>
            <p:spPr>
              <a:xfrm flipV="1">
                <a:off x="5121808" y="2577903"/>
                <a:ext cx="1" cy="576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>
                <a:off x="5773782" y="3199846"/>
                <a:ext cx="1" cy="565826"/>
              </a:xfrm>
              <a:prstGeom prst="straightConnector1">
                <a:avLst/>
              </a:prstGeom>
              <a:grp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4989590" y="3353532"/>
                <a:ext cx="1093894" cy="54573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CN" altLang="en-US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11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zh-CN" altLang="en-US" sz="1100" i="1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4539050" y="3429000"/>
              <a:ext cx="318210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11" y="2849719"/>
                  <a:ext cx="775401" cy="5457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/>
            <p:cNvSpPr txBox="1"/>
            <p:nvPr/>
          </p:nvSpPr>
          <p:spPr>
            <a:xfrm>
              <a:off x="4536322" y="2841692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440975" y="2852654"/>
              <a:ext cx="277172" cy="57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313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2743</TotalTime>
  <Words>1981</Words>
  <Application>Microsoft Office PowerPoint</Application>
  <PresentationFormat>宽屏</PresentationFormat>
  <Paragraphs>1017</Paragraphs>
  <Slides>47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等线</vt:lpstr>
      <vt:lpstr>黑体</vt:lpstr>
      <vt:lpstr>宋体</vt:lpstr>
      <vt:lpstr>Arial</vt:lpstr>
      <vt:lpstr>Cambria Math</vt:lpstr>
      <vt:lpstr>Symbol</vt:lpstr>
      <vt:lpstr>Times New Roman</vt:lpstr>
      <vt:lpstr>Trebuchet MS</vt:lpstr>
      <vt:lpstr>Tw Cen MT</vt:lpstr>
      <vt:lpstr>Wingdings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259</cp:revision>
  <cp:lastPrinted>2018-12-13T02:20:51Z</cp:lastPrinted>
  <dcterms:created xsi:type="dcterms:W3CDTF">2018-01-09T01:28:03Z</dcterms:created>
  <dcterms:modified xsi:type="dcterms:W3CDTF">2019-03-20T08:28:44Z</dcterms:modified>
</cp:coreProperties>
</file>